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7" r:id="rId2"/>
    <p:sldId id="258" r:id="rId3"/>
    <p:sldId id="304" r:id="rId4"/>
    <p:sldId id="310" r:id="rId5"/>
    <p:sldId id="259" r:id="rId6"/>
    <p:sldId id="303" r:id="rId7"/>
    <p:sldId id="261" r:id="rId8"/>
    <p:sldId id="262" r:id="rId9"/>
    <p:sldId id="263" r:id="rId10"/>
    <p:sldId id="264" r:id="rId11"/>
    <p:sldId id="265" r:id="rId12"/>
    <p:sldId id="302" r:id="rId13"/>
    <p:sldId id="267" r:id="rId14"/>
    <p:sldId id="268" r:id="rId15"/>
    <p:sldId id="308" r:id="rId16"/>
    <p:sldId id="270" r:id="rId17"/>
    <p:sldId id="271" r:id="rId18"/>
    <p:sldId id="301" r:id="rId19"/>
    <p:sldId id="273" r:id="rId20"/>
    <p:sldId id="274" r:id="rId21"/>
    <p:sldId id="275" r:id="rId22"/>
    <p:sldId id="276" r:id="rId23"/>
    <p:sldId id="277" r:id="rId24"/>
    <p:sldId id="300"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307" r:id="rId41"/>
    <p:sldId id="295" r:id="rId42"/>
    <p:sldId id="296" r:id="rId43"/>
    <p:sldId id="297" r:id="rId44"/>
    <p:sldId id="309" r:id="rId45"/>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milia.mugnai" initials="" lastIdx="2" clrIdx="0"/>
  <p:cmAuthor id="1" name="luz angela melo"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429" autoAdjust="0"/>
  </p:normalViewPr>
  <p:slideViewPr>
    <p:cSldViewPr>
      <p:cViewPr varScale="1">
        <p:scale>
          <a:sx n="82" d="100"/>
          <a:sy n="82" d="100"/>
        </p:scale>
        <p:origin x="-2442" y="-96"/>
      </p:cViewPr>
      <p:guideLst>
        <p:guide orient="horz" pos="2160"/>
        <p:guide pos="2880"/>
      </p:guideLst>
    </p:cSldViewPr>
  </p:slideViewPr>
  <p:notesTextViewPr>
    <p:cViewPr>
      <p:scale>
        <a:sx n="1" d="1"/>
        <a:sy n="1" d="1"/>
      </p:scale>
      <p:origin x="0" y="0"/>
    </p:cViewPr>
  </p:notesTextViewPr>
  <p:notesViewPr>
    <p:cSldViewPr>
      <p:cViewPr varScale="1">
        <p:scale>
          <a:sx n="82" d="100"/>
          <a:sy n="82" d="100"/>
        </p:scale>
        <p:origin x="-3954" y="-84"/>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CA"/>
        </a:p>
      </dgm:t>
    </dgm:pt>
    <dgm:pt modelId="{F3B0B6BA-E7CD-4330-9918-CA08047B30E7}">
      <dgm:prSet phldrT="[Text]" custT="1"/>
      <dgm:spPr>
        <a:xfrm>
          <a:off x="2889646" y="-107619"/>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Road Map</a:t>
          </a:r>
        </a:p>
        <a:p>
          <a:r>
            <a:rPr lang="en-CA" sz="1400" dirty="0" smtClean="0">
              <a:solidFill>
                <a:srgbClr val="FFFFFF"/>
              </a:solidFill>
              <a:latin typeface="Arial"/>
              <a:ea typeface="+mn-ea"/>
              <a:cs typeface="+mn-cs"/>
            </a:rPr>
            <a:t>- Preparation process of the UNDAF</a:t>
          </a:r>
          <a:endParaRPr lang="en-CA" sz="1400" dirty="0">
            <a:solidFill>
              <a:srgbClr val="FFFFFF"/>
            </a:solidFill>
            <a:latin typeface="Arial"/>
            <a:ea typeface="+mn-ea"/>
            <a:cs typeface="+mn-cs"/>
          </a:endParaRPr>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a:xfrm>
          <a:off x="1598167" y="-138443"/>
          <a:ext cx="4866329" cy="4866329"/>
        </a:xfrm>
        <a:solidFill>
          <a:srgbClr val="00CC99">
            <a:tint val="40000"/>
            <a:hueOff val="0"/>
            <a:satOff val="0"/>
            <a:lumOff val="0"/>
            <a:alphaOff val="0"/>
          </a:srgbClr>
        </a:solidFill>
        <a:ln>
          <a:noFill/>
        </a:ln>
        <a:effectLst/>
      </dgm:spPr>
      <dgm:t>
        <a:bodyPr/>
        <a:lstStyle/>
        <a:p>
          <a:endParaRPr lang="en-CA"/>
        </a:p>
      </dgm:t>
    </dgm:pt>
    <dgm:pt modelId="{D60B7D15-2708-4B0F-A15E-070CC9159A5B}">
      <dgm:prSet phldrT="[Text]" custT="1"/>
      <dgm:spPr>
        <a:xfrm>
          <a:off x="5112572" y="1045462"/>
          <a:ext cx="2283371" cy="2185061"/>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Country Analysis</a:t>
          </a:r>
        </a:p>
        <a:p>
          <a:r>
            <a:rPr lang="en-CA" sz="1400" dirty="0" smtClean="0">
              <a:solidFill>
                <a:srgbClr val="FFFFFF"/>
              </a:solidFill>
              <a:latin typeface="Arial"/>
              <a:ea typeface="+mn-ea"/>
              <a:cs typeface="+mn-cs"/>
            </a:rPr>
            <a:t>- Review existing analysis (assessment)</a:t>
          </a:r>
        </a:p>
        <a:p>
          <a:r>
            <a:rPr lang="en-CA" sz="1400" dirty="0" smtClean="0">
              <a:solidFill>
                <a:srgbClr val="FFFFFF"/>
              </a:solidFill>
              <a:latin typeface="Arial"/>
              <a:ea typeface="+mn-ea"/>
              <a:cs typeface="+mn-cs"/>
            </a:rPr>
            <a:t>- UNCT supported analysis</a:t>
          </a:r>
        </a:p>
        <a:p>
          <a:r>
            <a:rPr lang="en-CA" sz="1400" dirty="0" smtClean="0">
              <a:solidFill>
                <a:srgbClr val="FFFFFF"/>
              </a:solidFill>
              <a:latin typeface="Arial"/>
              <a:ea typeface="+mn-ea"/>
              <a:cs typeface="+mn-cs"/>
            </a:rPr>
            <a:t>- Identify UNCT comparative advantages</a:t>
          </a:r>
        </a:p>
        <a:p>
          <a:endParaRPr lang="en-CA" sz="1400" dirty="0">
            <a:solidFill>
              <a:srgbClr val="FFFFFF"/>
            </a:solidFill>
            <a:latin typeface="Arial"/>
            <a:ea typeface="+mn-ea"/>
            <a:cs typeface="+mn-cs"/>
          </a:endParaRPr>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xfrm>
          <a:off x="4109414" y="3459090"/>
          <a:ext cx="2283371" cy="1516387"/>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Strategic Planning</a:t>
          </a:r>
        </a:p>
        <a:p>
          <a:r>
            <a:rPr lang="en-CA" sz="1400" dirty="0" smtClean="0">
              <a:solidFill>
                <a:srgbClr val="FFFFFF"/>
              </a:solidFill>
              <a:latin typeface="Arial"/>
              <a:ea typeface="+mn-ea"/>
              <a:cs typeface="+mn-cs"/>
            </a:rPr>
            <a:t>- Strategic priorities for UNDAF/ UNDAF Action Plan</a:t>
          </a:r>
          <a:endParaRPr lang="en-CA" sz="1400" dirty="0">
            <a:solidFill>
              <a:srgbClr val="FFFFFF"/>
            </a:solidFill>
            <a:latin typeface="Arial"/>
            <a:ea typeface="+mn-ea"/>
            <a:cs typeface="+mn-cs"/>
          </a:endParaRPr>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xfrm>
          <a:off x="1080134" y="2952326"/>
          <a:ext cx="2283371" cy="1579168"/>
        </a:xfrm>
        <a:solidFill>
          <a:srgbClr val="3333CC">
            <a:lumMod val="20000"/>
            <a:lumOff val="80000"/>
          </a:srgbClr>
        </a:solidFill>
        <a:ln w="25400" cap="flat" cmpd="sng" algn="ctr">
          <a:solidFill>
            <a:srgbClr val="FFFFFF">
              <a:hueOff val="0"/>
              <a:satOff val="0"/>
              <a:lumOff val="0"/>
              <a:alphaOff val="0"/>
            </a:srgbClr>
          </a:solidFill>
          <a:prstDash val="solid"/>
        </a:ln>
        <a:effectLst/>
      </dgm:spPr>
      <dgm:t>
        <a:bodyPr/>
        <a:lstStyle/>
        <a:p>
          <a:r>
            <a:rPr lang="en-CA" sz="1800" dirty="0" smtClean="0">
              <a:solidFill>
                <a:srgbClr val="000000"/>
              </a:solidFill>
              <a:latin typeface="Arial"/>
              <a:ea typeface="+mn-ea"/>
              <a:cs typeface="+mn-cs"/>
            </a:rPr>
            <a:t>Programme Planning &amp; Implementation </a:t>
          </a:r>
          <a:r>
            <a:rPr lang="en-CA" sz="1400" dirty="0" smtClean="0">
              <a:solidFill>
                <a:srgbClr val="000000"/>
              </a:solidFill>
              <a:latin typeface="Arial"/>
              <a:ea typeface="+mn-ea"/>
              <a:cs typeface="+mn-cs"/>
            </a:rPr>
            <a:t>(Agency or Multi-Agency Joint Programmes)</a:t>
          </a:r>
          <a:endParaRPr lang="en-CA" sz="1400" dirty="0">
            <a:solidFill>
              <a:srgbClr val="000000"/>
            </a:solidFill>
            <a:latin typeface="Arial"/>
            <a:ea typeface="+mn-ea"/>
            <a:cs typeface="+mn-cs"/>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xfrm>
          <a:off x="916019" y="1326303"/>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Monitoring &amp; Evaluation</a:t>
          </a:r>
          <a:endParaRPr lang="en-CA" sz="2000" dirty="0">
            <a:solidFill>
              <a:srgbClr val="FFFFFF"/>
            </a:solidFill>
            <a:latin typeface="Arial"/>
            <a:ea typeface="+mn-ea"/>
            <a:cs typeface="+mn-cs"/>
          </a:endParaRPr>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a:prstGeom prst="roundRect">
          <a:avLst/>
        </a:prstGeom>
      </dgm:spPr>
      <dgm:t>
        <a:bodyPr/>
        <a:lstStyle/>
        <a:p>
          <a:endParaRPr lang="en-CA"/>
        </a:p>
      </dgm:t>
    </dgm:pt>
    <dgm:pt modelId="{45ECDA69-CB63-4BD2-BECF-7578CA892ED2}" type="pres">
      <dgm:prSet presAssocID="{6F37DCA6-B962-4F32-BB9B-958211E9FE65}" presName="sibTransFirstNode" presStyleLbl="bgShp" presStyleIdx="0" presStyleCnt="1"/>
      <dgm:spPr>
        <a:prstGeom prst="circularArrow">
          <a:avLst>
            <a:gd name="adj1" fmla="val 5544"/>
            <a:gd name="adj2" fmla="val 330680"/>
            <a:gd name="adj3" fmla="val 13771194"/>
            <a:gd name="adj4" fmla="val 17388844"/>
            <a:gd name="adj5" fmla="val 5757"/>
          </a:avLst>
        </a:prstGeom>
      </dgm:spPr>
      <dgm:t>
        <a:bodyPr/>
        <a:lstStyle/>
        <a:p>
          <a:endParaRPr lang="en-CA"/>
        </a:p>
      </dgm:t>
    </dgm:pt>
    <dgm:pt modelId="{16A93882-C862-471F-B937-F0A7D51FDBE2}" type="pres">
      <dgm:prSet presAssocID="{D60B7D15-2708-4B0F-A15E-070CC9159A5B}" presName="nodeFollowingNodes" presStyleLbl="node1" presStyleIdx="1" presStyleCnt="5" custScaleY="191389" custRadScaleRad="108843" custRadScaleInc="12981">
        <dgm:presLayoutVars>
          <dgm:bulletEnabled val="1"/>
        </dgm:presLayoutVars>
      </dgm:prSet>
      <dgm:spPr>
        <a:prstGeom prst="roundRect">
          <a:avLst/>
        </a:prstGeom>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a:prstGeom prst="roundRect">
          <a:avLst/>
        </a:prstGeom>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a:prstGeom prst="roundRect">
          <a:avLst/>
        </a:prstGeom>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a:prstGeom prst="roundRect">
          <a:avLst/>
        </a:prstGeom>
      </dgm:spPr>
      <dgm:t>
        <a:bodyPr/>
        <a:lstStyle/>
        <a:p>
          <a:endParaRPr lang="en-CA"/>
        </a:p>
      </dgm:t>
    </dgm:pt>
  </dgm:ptLst>
  <dgm:cxnLst>
    <dgm:cxn modelId="{8E28131F-AE56-43D6-86D1-597BEDC4ACC1}" type="presOf" srcId="{343E1040-D71E-45DD-B560-3C8F313B3FD1}" destId="{5159D955-2041-45DF-8702-BB171C7A94F5}" srcOrd="0" destOrd="0" presId="urn:microsoft.com/office/officeart/2005/8/layout/cycle3"/>
    <dgm:cxn modelId="{CE0F31C4-6C5A-4573-BE9D-FF134176FF14}" type="presOf" srcId="{6F37DCA6-B962-4F32-BB9B-958211E9FE65}" destId="{45ECDA69-CB63-4BD2-BECF-7578CA892ED2}" srcOrd="0" destOrd="0" presId="urn:microsoft.com/office/officeart/2005/8/layout/cycle3"/>
    <dgm:cxn modelId="{C84A5A7B-CD37-40AC-97F6-FA6E569283C7}" type="presOf" srcId="{A8E0929E-3F58-4D76-982E-795C407F2247}" destId="{D37AFB92-4B60-4D23-BF66-6836633136E9}" srcOrd="0" destOrd="0" presId="urn:microsoft.com/office/officeart/2005/8/layout/cycle3"/>
    <dgm:cxn modelId="{43BB2A6C-2E5D-4417-917F-F92F7A01CF3C}" type="presOf" srcId="{CCC7CF17-8F24-4752-A5AD-F3A80A070AF1}" destId="{464B3E4B-619D-4ED5-88F1-80285A820723}" srcOrd="0" destOrd="0" presId="urn:microsoft.com/office/officeart/2005/8/layout/cycle3"/>
    <dgm:cxn modelId="{06C1A818-0E19-4F5A-A74A-16FC135DDD18}" srcId="{343E1040-D71E-45DD-B560-3C8F313B3FD1}" destId="{412909ED-44B1-49DA-856F-DB146811E653}" srcOrd="4" destOrd="0" parTransId="{CBE0F6D5-7A2D-4243-868E-18AD589C8DB9}" sibTransId="{EBE77B4C-7340-4FE4-9136-D9DC8820E5F6}"/>
    <dgm:cxn modelId="{21F8D49C-020A-4AAE-897A-35F427C83D86}" type="presOf" srcId="{412909ED-44B1-49DA-856F-DB146811E653}" destId="{EEF237A7-1A40-4B53-8734-47DB5F3C6BBA}" srcOrd="0" destOrd="0" presId="urn:microsoft.com/office/officeart/2005/8/layout/cycle3"/>
    <dgm:cxn modelId="{660A0A0D-87FB-4AB6-8DF8-B79CE7E7A2FA}" type="presOf" srcId="{F3B0B6BA-E7CD-4330-9918-CA08047B30E7}" destId="{C173DE4D-39AA-4BF5-B038-C0DE79265639}"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3FE778A0-9CB6-4EF6-BDA7-28A56A2A04D9}" srcId="{343E1040-D71E-45DD-B560-3C8F313B3FD1}" destId="{A8E0929E-3F58-4D76-982E-795C407F2247}" srcOrd="3" destOrd="0" parTransId="{0EAAEDCC-3EC9-456E-B3A1-6CF803266DC1}" sibTransId="{E7921541-E4BE-484A-80BF-887DFD77068F}"/>
    <dgm:cxn modelId="{0217EB31-F25A-418A-82B0-060B4BF914E0}" srcId="{343E1040-D71E-45DD-B560-3C8F313B3FD1}" destId="{CCC7CF17-8F24-4752-A5AD-F3A80A070AF1}" srcOrd="2" destOrd="0" parTransId="{69961F41-1AA8-4E6F-8B62-1677EFB4792F}" sibTransId="{16AA4991-08BF-4F2E-B89C-1A809FA4BBEB}"/>
    <dgm:cxn modelId="{6404AD61-0C47-477D-9C15-BE2B8C87A58C}" type="presOf" srcId="{D60B7D15-2708-4B0F-A15E-070CC9159A5B}" destId="{16A93882-C862-471F-B937-F0A7D51FDBE2}" srcOrd="0" destOrd="0" presId="urn:microsoft.com/office/officeart/2005/8/layout/cycle3"/>
    <dgm:cxn modelId="{5A1A262E-4C59-421D-96BB-2CB10C37322E}" srcId="{343E1040-D71E-45DD-B560-3C8F313B3FD1}" destId="{D60B7D15-2708-4B0F-A15E-070CC9159A5B}" srcOrd="1" destOrd="0" parTransId="{1116056A-A8D2-40D3-8F47-8AE5F8CA1ABB}" sibTransId="{91346739-35D8-4A8E-969D-F924C4C461A0}"/>
    <dgm:cxn modelId="{8F19212A-1882-447C-8126-0A118B8E8655}" type="presParOf" srcId="{5159D955-2041-45DF-8702-BB171C7A94F5}" destId="{E5BE762F-37CA-45A2-959C-D446A14FEF21}" srcOrd="0" destOrd="0" presId="urn:microsoft.com/office/officeart/2005/8/layout/cycle3"/>
    <dgm:cxn modelId="{91DE5846-E67E-40B3-954F-A87CEDE86A85}" type="presParOf" srcId="{E5BE762F-37CA-45A2-959C-D446A14FEF21}" destId="{C173DE4D-39AA-4BF5-B038-C0DE79265639}" srcOrd="0" destOrd="0" presId="urn:microsoft.com/office/officeart/2005/8/layout/cycle3"/>
    <dgm:cxn modelId="{5E69FEF9-6CA5-4063-A13C-AA097407E4A1}" type="presParOf" srcId="{E5BE762F-37CA-45A2-959C-D446A14FEF21}" destId="{45ECDA69-CB63-4BD2-BECF-7578CA892ED2}" srcOrd="1" destOrd="0" presId="urn:microsoft.com/office/officeart/2005/8/layout/cycle3"/>
    <dgm:cxn modelId="{F404A993-2745-4739-BD3D-9E68459F2A67}" type="presParOf" srcId="{E5BE762F-37CA-45A2-959C-D446A14FEF21}" destId="{16A93882-C862-471F-B937-F0A7D51FDBE2}" srcOrd="2" destOrd="0" presId="urn:microsoft.com/office/officeart/2005/8/layout/cycle3"/>
    <dgm:cxn modelId="{1C68D51B-932E-4415-B1C5-10769547210C}" type="presParOf" srcId="{E5BE762F-37CA-45A2-959C-D446A14FEF21}" destId="{464B3E4B-619D-4ED5-88F1-80285A820723}" srcOrd="3" destOrd="0" presId="urn:microsoft.com/office/officeart/2005/8/layout/cycle3"/>
    <dgm:cxn modelId="{FD1947FA-1CDD-4986-9CBE-46E086255220}" type="presParOf" srcId="{E5BE762F-37CA-45A2-959C-D446A14FEF21}" destId="{D37AFB92-4B60-4D23-BF66-6836633136E9}" srcOrd="4" destOrd="0" presId="urn:microsoft.com/office/officeart/2005/8/layout/cycle3"/>
    <dgm:cxn modelId="{4920B87A-0D42-4B16-9B63-56CDA58F4EEA}"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50823D3-1321-354B-80E3-EDD036D1594B}" type="doc">
      <dgm:prSet loTypeId="urn:microsoft.com/office/officeart/2005/8/layout/matrix1" loCatId="matrix" qsTypeId="urn:microsoft.com/office/officeart/2005/8/quickstyle/simple4" qsCatId="simple" csTypeId="urn:microsoft.com/office/officeart/2005/8/colors/accent1_2#5" csCatId="accent1" phldr="1"/>
      <dgm:spPr/>
      <dgm:t>
        <a:bodyPr/>
        <a:lstStyle/>
        <a:p>
          <a:endParaRPr lang="en-US"/>
        </a:p>
      </dgm:t>
    </dgm:pt>
    <dgm:pt modelId="{EE987514-FA76-3041-8ACB-5335AD681494}">
      <dgm:prSet phldrT="[Text]"/>
      <dgm:spPr>
        <a:ln w="38100" cmpd="sng">
          <a:prstDash val="lgDash"/>
        </a:ln>
      </dgm:spPr>
      <dgm:t>
        <a:bodyPr/>
        <a:lstStyle/>
        <a:p>
          <a:r>
            <a:rPr lang="en-US" dirty="0" smtClean="0"/>
            <a:t>Human Rights  principles define the rules of the game </a:t>
          </a:r>
          <a:endParaRPr lang="en-US" dirty="0"/>
        </a:p>
      </dgm:t>
    </dgm:pt>
    <dgm:pt modelId="{542C48EB-9CFB-184B-B259-0988FCA7D9DD}" type="parTrans" cxnId="{5F7F2D06-D78D-5C41-9BD2-1DBF5A09999E}">
      <dgm:prSet/>
      <dgm:spPr/>
      <dgm:t>
        <a:bodyPr/>
        <a:lstStyle/>
        <a:p>
          <a:endParaRPr lang="en-US"/>
        </a:p>
      </dgm:t>
    </dgm:pt>
    <dgm:pt modelId="{7BA5F2E1-EFE5-EC4A-B958-73BF70F24534}" type="sibTrans" cxnId="{5F7F2D06-D78D-5C41-9BD2-1DBF5A09999E}">
      <dgm:prSet/>
      <dgm:spPr/>
      <dgm:t>
        <a:bodyPr/>
        <a:lstStyle/>
        <a:p>
          <a:endParaRPr lang="en-US"/>
        </a:p>
      </dgm:t>
    </dgm:pt>
    <dgm:pt modelId="{F0631A29-C54B-614F-916D-3E9A76C2AA68}">
      <dgm:prSet phldrT="[Text]" custT="1"/>
      <dgm:spPr>
        <a:solidFill>
          <a:schemeClr val="accent2">
            <a:lumMod val="60000"/>
            <a:lumOff val="40000"/>
          </a:schemeClr>
        </a:solidFill>
      </dgm:spPr>
      <dgm:t>
        <a:bodyPr/>
        <a:lstStyle/>
        <a:p>
          <a:r>
            <a:rPr lang="en-US" sz="2400" dirty="0" smtClean="0">
              <a:solidFill>
                <a:schemeClr val="tx1"/>
              </a:solidFill>
            </a:rPr>
            <a:t>Human Rights Standards…</a:t>
          </a:r>
          <a:r>
            <a:rPr lang="en-US" sz="1700" dirty="0" smtClean="0">
              <a:solidFill>
                <a:schemeClr val="tx1"/>
              </a:solidFill>
            </a:rPr>
            <a:t> </a:t>
          </a:r>
          <a:endParaRPr lang="en-US" sz="1700" dirty="0">
            <a:solidFill>
              <a:schemeClr val="tx1"/>
            </a:solidFill>
          </a:endParaRPr>
        </a:p>
      </dgm:t>
    </dgm:pt>
    <dgm:pt modelId="{2CD0D149-5EDA-754E-B9D9-B3EA1D5F1DBA}" type="parTrans" cxnId="{3A77D21C-0539-1F49-B0E6-ADB64AA6A51F}">
      <dgm:prSet/>
      <dgm:spPr/>
      <dgm:t>
        <a:bodyPr/>
        <a:lstStyle/>
        <a:p>
          <a:endParaRPr lang="en-US"/>
        </a:p>
      </dgm:t>
    </dgm:pt>
    <dgm:pt modelId="{57FECDF7-1671-6444-B81E-95D799F0DE72}" type="sibTrans" cxnId="{3A77D21C-0539-1F49-B0E6-ADB64AA6A51F}">
      <dgm:prSet/>
      <dgm:spPr/>
      <dgm:t>
        <a:bodyPr/>
        <a:lstStyle/>
        <a:p>
          <a:endParaRPr lang="en-US"/>
        </a:p>
      </dgm:t>
    </dgm:pt>
    <dgm:pt modelId="{F2564FF0-6E5C-C14A-8280-537BBFFB55DA}">
      <dgm:prSet phldrT="[Text]" custT="1"/>
      <dgm:spPr>
        <a:solidFill>
          <a:schemeClr val="accent2">
            <a:lumMod val="40000"/>
            <a:lumOff val="60000"/>
          </a:schemeClr>
        </a:solidFill>
      </dgm:spPr>
      <dgm:t>
        <a:bodyPr/>
        <a:lstStyle/>
        <a:p>
          <a:r>
            <a:rPr lang="en-US" sz="1700" dirty="0" smtClean="0">
              <a:solidFill>
                <a:schemeClr val="tx1"/>
              </a:solidFill>
            </a:rPr>
            <a:t>.</a:t>
          </a:r>
          <a:r>
            <a:rPr lang="en-US" sz="2400" dirty="0" smtClean="0">
              <a:solidFill>
                <a:schemeClr val="tx1"/>
              </a:solidFill>
            </a:rPr>
            <a:t>..define the…</a:t>
          </a:r>
          <a:r>
            <a:rPr lang="en-US" sz="1700" dirty="0" smtClean="0">
              <a:solidFill>
                <a:schemeClr val="tx1"/>
              </a:solidFill>
            </a:rPr>
            <a:t> </a:t>
          </a:r>
          <a:endParaRPr lang="en-US" sz="1700" dirty="0">
            <a:solidFill>
              <a:schemeClr val="tx1"/>
            </a:solidFill>
          </a:endParaRPr>
        </a:p>
      </dgm:t>
    </dgm:pt>
    <dgm:pt modelId="{E3D00E86-0C2B-B04E-B274-B984ECC9068A}" type="parTrans" cxnId="{60783797-7024-8F4E-BE42-9999E5CF5D01}">
      <dgm:prSet/>
      <dgm:spPr/>
      <dgm:t>
        <a:bodyPr/>
        <a:lstStyle/>
        <a:p>
          <a:endParaRPr lang="en-US"/>
        </a:p>
      </dgm:t>
    </dgm:pt>
    <dgm:pt modelId="{5345C4E5-7955-1446-BD52-08C66EF4178B}" type="sibTrans" cxnId="{60783797-7024-8F4E-BE42-9999E5CF5D01}">
      <dgm:prSet/>
      <dgm:spPr/>
      <dgm:t>
        <a:bodyPr/>
        <a:lstStyle/>
        <a:p>
          <a:endParaRPr lang="en-US"/>
        </a:p>
      </dgm:t>
    </dgm:pt>
    <dgm:pt modelId="{2BB8D21F-CEE9-FE40-990C-D04F27518FF6}">
      <dgm:prSet custT="1"/>
      <dgm:spPr>
        <a:solidFill>
          <a:schemeClr val="accent2">
            <a:lumMod val="40000"/>
            <a:lumOff val="60000"/>
          </a:schemeClr>
        </a:solidFill>
      </dgm:spPr>
      <dgm:t>
        <a:bodyPr/>
        <a:lstStyle/>
        <a:p>
          <a:r>
            <a:rPr lang="en-US" sz="2400" dirty="0" smtClean="0">
              <a:solidFill>
                <a:schemeClr val="tx1"/>
              </a:solidFill>
            </a:rPr>
            <a:t>…limits of the…</a:t>
          </a:r>
          <a:r>
            <a:rPr lang="en-US" sz="1700" dirty="0" smtClean="0"/>
            <a:t> </a:t>
          </a:r>
          <a:endParaRPr lang="en-US" sz="1700" dirty="0"/>
        </a:p>
      </dgm:t>
    </dgm:pt>
    <dgm:pt modelId="{888D81F4-6070-9449-A9A6-072ED7BE5C4D}" type="parTrans" cxnId="{EEECB549-F478-5640-9136-3BB7A9398DE0}">
      <dgm:prSet/>
      <dgm:spPr/>
    </dgm:pt>
    <dgm:pt modelId="{7B45B7CF-94D8-6147-8B33-563AAC41D147}" type="sibTrans" cxnId="{EEECB549-F478-5640-9136-3BB7A9398DE0}">
      <dgm:prSet/>
      <dgm:spPr/>
    </dgm:pt>
    <dgm:pt modelId="{1CD97388-8033-9C4B-BE42-432380CAC877}">
      <dgm:prSet custT="1"/>
      <dgm:spPr>
        <a:solidFill>
          <a:schemeClr val="accent2">
            <a:lumMod val="60000"/>
            <a:lumOff val="40000"/>
          </a:schemeClr>
        </a:solidFill>
      </dgm:spPr>
      <dgm:t>
        <a:bodyPr/>
        <a:lstStyle/>
        <a:p>
          <a:r>
            <a:rPr lang="en-US" sz="2400" dirty="0" smtClean="0">
              <a:solidFill>
                <a:schemeClr val="tx1"/>
              </a:solidFill>
            </a:rPr>
            <a:t>…Playing field.</a:t>
          </a:r>
          <a:r>
            <a:rPr lang="en-US" sz="1700" dirty="0" smtClean="0"/>
            <a:t> </a:t>
          </a:r>
          <a:endParaRPr lang="en-US" sz="1700" dirty="0"/>
        </a:p>
      </dgm:t>
    </dgm:pt>
    <dgm:pt modelId="{1678E3BE-EBC8-D04A-B334-A640CFDFE6DE}" type="parTrans" cxnId="{90B8C273-1B12-1940-B5DA-745BC27D4861}">
      <dgm:prSet/>
      <dgm:spPr/>
    </dgm:pt>
    <dgm:pt modelId="{5AF92CE2-792F-FF47-A530-F3EF1FFA8447}" type="sibTrans" cxnId="{90B8C273-1B12-1940-B5DA-745BC27D4861}">
      <dgm:prSet/>
      <dgm:spPr/>
    </dgm:pt>
    <dgm:pt modelId="{5A863A61-5CE4-FA43-9452-AD0E55C25EC0}" type="pres">
      <dgm:prSet presAssocID="{D50823D3-1321-354B-80E3-EDD036D1594B}" presName="diagram" presStyleCnt="0">
        <dgm:presLayoutVars>
          <dgm:chMax val="1"/>
          <dgm:dir/>
          <dgm:animLvl val="ctr"/>
          <dgm:resizeHandles val="exact"/>
        </dgm:presLayoutVars>
      </dgm:prSet>
      <dgm:spPr/>
      <dgm:t>
        <a:bodyPr/>
        <a:lstStyle/>
        <a:p>
          <a:endParaRPr lang="en-US"/>
        </a:p>
      </dgm:t>
    </dgm:pt>
    <dgm:pt modelId="{6DDA7BA0-3227-5B47-AFFA-060BAC590D74}" type="pres">
      <dgm:prSet presAssocID="{D50823D3-1321-354B-80E3-EDD036D1594B}" presName="matrix" presStyleCnt="0"/>
      <dgm:spPr/>
    </dgm:pt>
    <dgm:pt modelId="{F8C47953-2100-E546-A78A-CAB1490E649E}" type="pres">
      <dgm:prSet presAssocID="{D50823D3-1321-354B-80E3-EDD036D1594B}" presName="tile1" presStyleLbl="node1" presStyleIdx="0" presStyleCnt="4" custLinFactNeighborX="-2174"/>
      <dgm:spPr/>
      <dgm:t>
        <a:bodyPr/>
        <a:lstStyle/>
        <a:p>
          <a:endParaRPr lang="en-US"/>
        </a:p>
      </dgm:t>
    </dgm:pt>
    <dgm:pt modelId="{3E8E3A0C-23FC-1149-B15B-74855E87FCD1}" type="pres">
      <dgm:prSet presAssocID="{D50823D3-1321-354B-80E3-EDD036D1594B}" presName="tile1text" presStyleLbl="node1" presStyleIdx="0" presStyleCnt="4">
        <dgm:presLayoutVars>
          <dgm:chMax val="0"/>
          <dgm:chPref val="0"/>
          <dgm:bulletEnabled val="1"/>
        </dgm:presLayoutVars>
      </dgm:prSet>
      <dgm:spPr/>
      <dgm:t>
        <a:bodyPr/>
        <a:lstStyle/>
        <a:p>
          <a:endParaRPr lang="en-US"/>
        </a:p>
      </dgm:t>
    </dgm:pt>
    <dgm:pt modelId="{00D4E928-758D-744E-94D4-0DE8F7D23D34}" type="pres">
      <dgm:prSet presAssocID="{D50823D3-1321-354B-80E3-EDD036D1594B}" presName="tile2" presStyleLbl="node1" presStyleIdx="1" presStyleCnt="4" custLinFactNeighborY="675"/>
      <dgm:spPr/>
      <dgm:t>
        <a:bodyPr/>
        <a:lstStyle/>
        <a:p>
          <a:endParaRPr lang="en-US"/>
        </a:p>
      </dgm:t>
    </dgm:pt>
    <dgm:pt modelId="{ABD63055-B397-FA40-8E22-58F5F44E3432}" type="pres">
      <dgm:prSet presAssocID="{D50823D3-1321-354B-80E3-EDD036D1594B}" presName="tile2text" presStyleLbl="node1" presStyleIdx="1" presStyleCnt="4">
        <dgm:presLayoutVars>
          <dgm:chMax val="0"/>
          <dgm:chPref val="0"/>
          <dgm:bulletEnabled val="1"/>
        </dgm:presLayoutVars>
      </dgm:prSet>
      <dgm:spPr/>
      <dgm:t>
        <a:bodyPr/>
        <a:lstStyle/>
        <a:p>
          <a:endParaRPr lang="en-US"/>
        </a:p>
      </dgm:t>
    </dgm:pt>
    <dgm:pt modelId="{62E5EA43-76AA-E849-9AFA-F2FF7CB4C578}" type="pres">
      <dgm:prSet presAssocID="{D50823D3-1321-354B-80E3-EDD036D1594B}" presName="tile3" presStyleLbl="node1" presStyleIdx="2" presStyleCnt="4"/>
      <dgm:spPr/>
      <dgm:t>
        <a:bodyPr/>
        <a:lstStyle/>
        <a:p>
          <a:endParaRPr lang="en-US"/>
        </a:p>
      </dgm:t>
    </dgm:pt>
    <dgm:pt modelId="{15FAC45E-6CC8-324A-8FF5-ACB69DC0E9C6}" type="pres">
      <dgm:prSet presAssocID="{D50823D3-1321-354B-80E3-EDD036D1594B}" presName="tile3text" presStyleLbl="node1" presStyleIdx="2" presStyleCnt="4">
        <dgm:presLayoutVars>
          <dgm:chMax val="0"/>
          <dgm:chPref val="0"/>
          <dgm:bulletEnabled val="1"/>
        </dgm:presLayoutVars>
      </dgm:prSet>
      <dgm:spPr/>
      <dgm:t>
        <a:bodyPr/>
        <a:lstStyle/>
        <a:p>
          <a:endParaRPr lang="en-US"/>
        </a:p>
      </dgm:t>
    </dgm:pt>
    <dgm:pt modelId="{4C242B07-5DA8-6847-A10E-44A4116C4353}" type="pres">
      <dgm:prSet presAssocID="{D50823D3-1321-354B-80E3-EDD036D1594B}" presName="tile4" presStyleLbl="node1" presStyleIdx="3" presStyleCnt="4"/>
      <dgm:spPr/>
      <dgm:t>
        <a:bodyPr/>
        <a:lstStyle/>
        <a:p>
          <a:endParaRPr lang="en-US"/>
        </a:p>
      </dgm:t>
    </dgm:pt>
    <dgm:pt modelId="{61416C0C-FDF5-E042-BD4D-F59B5AB4F338}" type="pres">
      <dgm:prSet presAssocID="{D50823D3-1321-354B-80E3-EDD036D1594B}" presName="tile4text" presStyleLbl="node1" presStyleIdx="3" presStyleCnt="4">
        <dgm:presLayoutVars>
          <dgm:chMax val="0"/>
          <dgm:chPref val="0"/>
          <dgm:bulletEnabled val="1"/>
        </dgm:presLayoutVars>
      </dgm:prSet>
      <dgm:spPr/>
      <dgm:t>
        <a:bodyPr/>
        <a:lstStyle/>
        <a:p>
          <a:endParaRPr lang="en-US"/>
        </a:p>
      </dgm:t>
    </dgm:pt>
    <dgm:pt modelId="{6AA1DBC1-3E86-534D-9D34-A7581F07AE0E}" type="pres">
      <dgm:prSet presAssocID="{D50823D3-1321-354B-80E3-EDD036D1594B}" presName="centerTile" presStyleLbl="fgShp" presStyleIdx="0" presStyleCnt="1" custScaleX="123259" custScaleY="182019">
        <dgm:presLayoutVars>
          <dgm:chMax val="0"/>
          <dgm:chPref val="0"/>
        </dgm:presLayoutVars>
      </dgm:prSet>
      <dgm:spPr/>
      <dgm:t>
        <a:bodyPr/>
        <a:lstStyle/>
        <a:p>
          <a:endParaRPr lang="en-US"/>
        </a:p>
      </dgm:t>
    </dgm:pt>
  </dgm:ptLst>
  <dgm:cxnLst>
    <dgm:cxn modelId="{3A77D21C-0539-1F49-B0E6-ADB64AA6A51F}" srcId="{EE987514-FA76-3041-8ACB-5335AD681494}" destId="{F0631A29-C54B-614F-916D-3E9A76C2AA68}" srcOrd="0" destOrd="0" parTransId="{2CD0D149-5EDA-754E-B9D9-B3EA1D5F1DBA}" sibTransId="{57FECDF7-1671-6444-B81E-95D799F0DE72}"/>
    <dgm:cxn modelId="{5F7F2D06-D78D-5C41-9BD2-1DBF5A09999E}" srcId="{D50823D3-1321-354B-80E3-EDD036D1594B}" destId="{EE987514-FA76-3041-8ACB-5335AD681494}" srcOrd="0" destOrd="0" parTransId="{542C48EB-9CFB-184B-B259-0988FCA7D9DD}" sibTransId="{7BA5F2E1-EFE5-EC4A-B958-73BF70F24534}"/>
    <dgm:cxn modelId="{60783797-7024-8F4E-BE42-9999E5CF5D01}" srcId="{EE987514-FA76-3041-8ACB-5335AD681494}" destId="{F2564FF0-6E5C-C14A-8280-537BBFFB55DA}" srcOrd="1" destOrd="0" parTransId="{E3D00E86-0C2B-B04E-B274-B984ECC9068A}" sibTransId="{5345C4E5-7955-1446-BD52-08C66EF4178B}"/>
    <dgm:cxn modelId="{602B4AC5-D6D4-4067-8007-730DF153C7EC}" type="presOf" srcId="{D50823D3-1321-354B-80E3-EDD036D1594B}" destId="{5A863A61-5CE4-FA43-9452-AD0E55C25EC0}" srcOrd="0" destOrd="0" presId="urn:microsoft.com/office/officeart/2005/8/layout/matrix1"/>
    <dgm:cxn modelId="{661341EE-56F9-4C6B-BE17-EAABEEA43158}" type="presOf" srcId="{F0631A29-C54B-614F-916D-3E9A76C2AA68}" destId="{3E8E3A0C-23FC-1149-B15B-74855E87FCD1}" srcOrd="1" destOrd="0" presId="urn:microsoft.com/office/officeart/2005/8/layout/matrix1"/>
    <dgm:cxn modelId="{F7639D3C-435D-4E24-AD6A-C59B96E01446}" type="presOf" srcId="{EE987514-FA76-3041-8ACB-5335AD681494}" destId="{6AA1DBC1-3E86-534D-9D34-A7581F07AE0E}" srcOrd="0" destOrd="0" presId="urn:microsoft.com/office/officeart/2005/8/layout/matrix1"/>
    <dgm:cxn modelId="{8A730875-2460-4F1E-AD34-E62AAC56277D}" type="presOf" srcId="{F0631A29-C54B-614F-916D-3E9A76C2AA68}" destId="{F8C47953-2100-E546-A78A-CAB1490E649E}" srcOrd="0" destOrd="0" presId="urn:microsoft.com/office/officeart/2005/8/layout/matrix1"/>
    <dgm:cxn modelId="{B8CA1BB3-FBE4-450C-909A-E3C45FBFB290}" type="presOf" srcId="{2BB8D21F-CEE9-FE40-990C-D04F27518FF6}" destId="{62E5EA43-76AA-E849-9AFA-F2FF7CB4C578}" srcOrd="0" destOrd="0" presId="urn:microsoft.com/office/officeart/2005/8/layout/matrix1"/>
    <dgm:cxn modelId="{78E72BB9-8D66-4EFD-9562-64F9E4FA421D}" type="presOf" srcId="{1CD97388-8033-9C4B-BE42-432380CAC877}" destId="{61416C0C-FDF5-E042-BD4D-F59B5AB4F338}" srcOrd="1" destOrd="0" presId="urn:microsoft.com/office/officeart/2005/8/layout/matrix1"/>
    <dgm:cxn modelId="{EF8B88E8-0337-44C0-9E93-9F6341561750}" type="presOf" srcId="{1CD97388-8033-9C4B-BE42-432380CAC877}" destId="{4C242B07-5DA8-6847-A10E-44A4116C4353}" srcOrd="0" destOrd="0" presId="urn:microsoft.com/office/officeart/2005/8/layout/matrix1"/>
    <dgm:cxn modelId="{1DA1654F-90A3-4D96-9737-2B7753DD29C3}" type="presOf" srcId="{F2564FF0-6E5C-C14A-8280-537BBFFB55DA}" destId="{00D4E928-758D-744E-94D4-0DE8F7D23D34}" srcOrd="0" destOrd="0" presId="urn:microsoft.com/office/officeart/2005/8/layout/matrix1"/>
    <dgm:cxn modelId="{9F231B68-EAB4-4FC0-9F85-A9E8C84F49EE}" type="presOf" srcId="{2BB8D21F-CEE9-FE40-990C-D04F27518FF6}" destId="{15FAC45E-6CC8-324A-8FF5-ACB69DC0E9C6}" srcOrd="1" destOrd="0" presId="urn:microsoft.com/office/officeart/2005/8/layout/matrix1"/>
    <dgm:cxn modelId="{938410F7-277E-44F5-8A9E-E427B0CBF04C}" type="presOf" srcId="{F2564FF0-6E5C-C14A-8280-537BBFFB55DA}" destId="{ABD63055-B397-FA40-8E22-58F5F44E3432}" srcOrd="1" destOrd="0" presId="urn:microsoft.com/office/officeart/2005/8/layout/matrix1"/>
    <dgm:cxn modelId="{EEECB549-F478-5640-9136-3BB7A9398DE0}" srcId="{EE987514-FA76-3041-8ACB-5335AD681494}" destId="{2BB8D21F-CEE9-FE40-990C-D04F27518FF6}" srcOrd="2" destOrd="0" parTransId="{888D81F4-6070-9449-A9A6-072ED7BE5C4D}" sibTransId="{7B45B7CF-94D8-6147-8B33-563AAC41D147}"/>
    <dgm:cxn modelId="{90B8C273-1B12-1940-B5DA-745BC27D4861}" srcId="{EE987514-FA76-3041-8ACB-5335AD681494}" destId="{1CD97388-8033-9C4B-BE42-432380CAC877}" srcOrd="3" destOrd="0" parTransId="{1678E3BE-EBC8-D04A-B334-A640CFDFE6DE}" sibTransId="{5AF92CE2-792F-FF47-A530-F3EF1FFA8447}"/>
    <dgm:cxn modelId="{30DF2A4A-57A9-475A-8562-BFED0490D063}" type="presParOf" srcId="{5A863A61-5CE4-FA43-9452-AD0E55C25EC0}" destId="{6DDA7BA0-3227-5B47-AFFA-060BAC590D74}" srcOrd="0" destOrd="0" presId="urn:microsoft.com/office/officeart/2005/8/layout/matrix1"/>
    <dgm:cxn modelId="{5CD841E4-78A9-4AD6-817F-F3A0F36505F8}" type="presParOf" srcId="{6DDA7BA0-3227-5B47-AFFA-060BAC590D74}" destId="{F8C47953-2100-E546-A78A-CAB1490E649E}" srcOrd="0" destOrd="0" presId="urn:microsoft.com/office/officeart/2005/8/layout/matrix1"/>
    <dgm:cxn modelId="{28445225-82FC-4961-B5B2-E202DE6DD697}" type="presParOf" srcId="{6DDA7BA0-3227-5B47-AFFA-060BAC590D74}" destId="{3E8E3A0C-23FC-1149-B15B-74855E87FCD1}" srcOrd="1" destOrd="0" presId="urn:microsoft.com/office/officeart/2005/8/layout/matrix1"/>
    <dgm:cxn modelId="{69D12451-D999-41CE-8EFA-B3415B023258}" type="presParOf" srcId="{6DDA7BA0-3227-5B47-AFFA-060BAC590D74}" destId="{00D4E928-758D-744E-94D4-0DE8F7D23D34}" srcOrd="2" destOrd="0" presId="urn:microsoft.com/office/officeart/2005/8/layout/matrix1"/>
    <dgm:cxn modelId="{0CBF4C4D-A328-41AD-B10E-B41816D90690}" type="presParOf" srcId="{6DDA7BA0-3227-5B47-AFFA-060BAC590D74}" destId="{ABD63055-B397-FA40-8E22-58F5F44E3432}" srcOrd="3" destOrd="0" presId="urn:microsoft.com/office/officeart/2005/8/layout/matrix1"/>
    <dgm:cxn modelId="{76534BB0-558D-4EB6-AF90-FA1152E7399F}" type="presParOf" srcId="{6DDA7BA0-3227-5B47-AFFA-060BAC590D74}" destId="{62E5EA43-76AA-E849-9AFA-F2FF7CB4C578}" srcOrd="4" destOrd="0" presId="urn:microsoft.com/office/officeart/2005/8/layout/matrix1"/>
    <dgm:cxn modelId="{EB76D6FE-F109-4BCA-9433-C595B30C97BF}" type="presParOf" srcId="{6DDA7BA0-3227-5B47-AFFA-060BAC590D74}" destId="{15FAC45E-6CC8-324A-8FF5-ACB69DC0E9C6}" srcOrd="5" destOrd="0" presId="urn:microsoft.com/office/officeart/2005/8/layout/matrix1"/>
    <dgm:cxn modelId="{E28321EF-01E1-40E1-A855-D861B722A77E}" type="presParOf" srcId="{6DDA7BA0-3227-5B47-AFFA-060BAC590D74}" destId="{4C242B07-5DA8-6847-A10E-44A4116C4353}" srcOrd="6" destOrd="0" presId="urn:microsoft.com/office/officeart/2005/8/layout/matrix1"/>
    <dgm:cxn modelId="{CD39AA21-6450-44DF-BE27-5FBD91C0FF1E}" type="presParOf" srcId="{6DDA7BA0-3227-5B47-AFFA-060BAC590D74}" destId="{61416C0C-FDF5-E042-BD4D-F59B5AB4F338}" srcOrd="7" destOrd="0" presId="urn:microsoft.com/office/officeart/2005/8/layout/matrix1"/>
    <dgm:cxn modelId="{F96F318B-7B6E-467D-B2AE-8DAE76077CEC}" type="presParOf" srcId="{5A863A61-5CE4-FA43-9452-AD0E55C25EC0}" destId="{6AA1DBC1-3E86-534D-9D34-A7581F07AE0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6387"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702BE9AA-6D17-44BD-8DD7-C64F5DE3B18E}" type="datetimeFigureOut">
              <a:rPr lang="en-US"/>
              <a:pPr>
                <a:defRPr/>
              </a:pPr>
              <a:t>3/19/2011</a:t>
            </a:fld>
            <a:endParaRPr lang="en-US"/>
          </a:p>
        </p:txBody>
      </p:sp>
      <p:sp>
        <p:nvSpPr>
          <p:cNvPr id="13316"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6391"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6AEBA9FA-C469-4C70-910E-403A758BC893}" type="slidenum">
              <a:rPr lang="en-US"/>
              <a:pPr>
                <a:defRPr/>
              </a:pPr>
              <a:t>‹#›</a:t>
            </a:fld>
            <a:endParaRPr lang="en-US"/>
          </a:p>
        </p:txBody>
      </p:sp>
    </p:spTree>
    <p:extLst>
      <p:ext uri="{BB962C8B-B14F-4D97-AF65-F5344CB8AC3E}">
        <p14:creationId xmlns:p14="http://schemas.microsoft.com/office/powerpoint/2010/main" val="39928541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ilo.org/global/about-the-ilo/decent-work-agenda/employment-creation/lang--en/index.htm" TargetMode="External"/><Relationship Id="rId2" Type="http://schemas.openxmlformats.org/officeDocument/2006/relationships/slide" Target="../slides/slide23.xml"/><Relationship Id="rId1" Type="http://schemas.openxmlformats.org/officeDocument/2006/relationships/notesMaster" Target="../notesMasters/notesMaster1.xml"/><Relationship Id="rId6" Type="http://schemas.openxmlformats.org/officeDocument/2006/relationships/hyperlink" Target="http://www.ilo.org/global/about-the-ilo/decent-work-agenda/social-dialogue/lang--en/index.htm" TargetMode="External"/><Relationship Id="rId5" Type="http://schemas.openxmlformats.org/officeDocument/2006/relationships/hyperlink" Target="http://www.ilo.org/global/about-the-ilo/decent-work-agenda/social-protection/lang--en/index.htm" TargetMode="External"/><Relationship Id="rId4" Type="http://schemas.openxmlformats.org/officeDocument/2006/relationships/hyperlink" Target="http://www.ilo.org/global/about-the-ilo/decent-work-agenda/rights-at-work/lang--en/index.htm" TargetMode="Externa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www.unhchr.ch/tbs/doc.nsf/(Symbol)/40d009901358b0e2c1256915005090be?Opendocument"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hyperlink" Target="http://www.who.int/making_pregnancy_safer/documents/9280631985/en/index.html"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a:ln/>
        </p:spPr>
      </p:sp>
      <p:sp>
        <p:nvSpPr>
          <p:cNvPr id="15362" name="Rectangle 3"/>
          <p:cNvSpPr>
            <a:spLocks noGrp="1"/>
          </p:cNvSpPr>
          <p:nvPr>
            <p:ph type="body" idx="1"/>
          </p:nvPr>
        </p:nvSpPr>
        <p:spPr>
          <a:noFill/>
          <a:ln/>
        </p:spPr>
        <p:txBody>
          <a:bodyPr/>
          <a:lstStyle/>
          <a:p>
            <a:pPr eaLnBrk="1" hangingPunct="1"/>
            <a:r>
              <a:rPr lang="en-US" sz="1000" b="1" smtClean="0"/>
              <a:t>Expected Results</a:t>
            </a:r>
            <a:endParaRPr lang="en-CA" sz="1000" smtClean="0"/>
          </a:p>
          <a:p>
            <a:pPr eaLnBrk="1" hangingPunct="1"/>
            <a:r>
              <a:rPr lang="en-US" sz="1000" smtClean="0"/>
              <a:t>Participants can explain the key elements of the human rights based approach </a:t>
            </a:r>
            <a:endParaRPr lang="en-CA" sz="1000" smtClean="0"/>
          </a:p>
          <a:p>
            <a:pPr eaLnBrk="1" hangingPunct="1"/>
            <a:r>
              <a:rPr lang="en-US" sz="1000" smtClean="0"/>
              <a:t>Participants understand the rationale and the value of applying human rights standards and principles to strengthen country analytic work and the UNDAF, as well as national programming processes</a:t>
            </a:r>
          </a:p>
          <a:p>
            <a:pPr eaLnBrk="1" hangingPunct="1"/>
            <a:endParaRPr lang="en-US" sz="1000" smtClean="0"/>
          </a:p>
          <a:p>
            <a:pPr eaLnBrk="1" hangingPunct="1"/>
            <a:r>
              <a:rPr lang="en-GB" sz="1000" smtClean="0"/>
              <a:t>This session explains:</a:t>
            </a:r>
          </a:p>
          <a:p>
            <a:pPr eaLnBrk="1" hangingPunct="1">
              <a:buFont typeface="Wingdings" pitchFamily="2" charset="2"/>
              <a:buChar char="ü"/>
            </a:pPr>
            <a:r>
              <a:rPr lang="en-GB" sz="1000" smtClean="0"/>
              <a:t>What is HRBA to development programming</a:t>
            </a:r>
          </a:p>
          <a:p>
            <a:pPr eaLnBrk="1" hangingPunct="1">
              <a:buFont typeface="Wingdings" pitchFamily="2" charset="2"/>
              <a:buChar char="ü"/>
            </a:pPr>
            <a:r>
              <a:rPr lang="en-GB" sz="1000" smtClean="0"/>
              <a:t>Why a HRBA</a:t>
            </a:r>
          </a:p>
          <a:p>
            <a:pPr eaLnBrk="1" hangingPunct="1">
              <a:buFont typeface="Wingdings" pitchFamily="2" charset="2"/>
              <a:buChar char="ü"/>
            </a:pPr>
            <a:r>
              <a:rPr lang="en-GB" sz="1000" smtClean="0"/>
              <a:t>The UN Common Understanding on HRBA to Development Programming and its main elements</a:t>
            </a:r>
            <a:endParaRPr lang="en-CA" sz="10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B66BC057-B11A-4CBA-902C-D085192399DA}" type="slidenum">
              <a:rPr lang="en-US" sz="1200">
                <a:cs typeface="Arial" charset="0"/>
              </a:rPr>
              <a:pPr algn="r"/>
              <a:t>10</a:t>
            </a:fld>
            <a:endParaRPr lang="en-US" sz="1200">
              <a:cs typeface="Arial" charset="0"/>
            </a:endParaRPr>
          </a:p>
        </p:txBody>
      </p:sp>
      <p:sp>
        <p:nvSpPr>
          <p:cNvPr id="33794" name="Rectangle 2"/>
          <p:cNvSpPr>
            <a:spLocks noGrp="1" noRot="1" noChangeAspect="1" noChangeArrowheads="1" noTextEdit="1"/>
          </p:cNvSpPr>
          <p:nvPr>
            <p:ph type="sldImg"/>
          </p:nvPr>
        </p:nvSpPr>
        <p:spPr>
          <a:ln/>
        </p:spPr>
      </p:sp>
      <p:sp>
        <p:nvSpPr>
          <p:cNvPr id="362499" name="Rectangle 3"/>
          <p:cNvSpPr>
            <a:spLocks noGrp="1" noChangeArrowheads="1"/>
          </p:cNvSpPr>
          <p:nvPr>
            <p:ph type="body" idx="1"/>
          </p:nvPr>
        </p:nvSpPr>
        <p:spPr/>
        <p:txBody>
          <a:bodyPr/>
          <a:lstStyle/>
          <a:p>
            <a:pPr marL="228600" indent="-228600" eaLnBrk="1" hangingPunct="1">
              <a:defRPr/>
            </a:pPr>
            <a:r>
              <a:rPr lang="en-GB" sz="800" smtClean="0"/>
              <a:t>HIDDEN SLIDE</a:t>
            </a:r>
          </a:p>
          <a:p>
            <a:pPr marL="228600" indent="-228600" eaLnBrk="1" hangingPunct="1">
              <a:defRPr/>
            </a:pPr>
            <a:r>
              <a:rPr lang="en-GB" sz="800" smtClean="0"/>
              <a:t>Human Rights are both sectoral and instrumental. Both standards and principles improve the quality of outcomes and processes</a:t>
            </a:r>
          </a:p>
          <a:p>
            <a:pPr marL="228600" indent="-228600" eaLnBrk="1" hangingPunct="1">
              <a:defRPr/>
            </a:pPr>
            <a:endParaRPr lang="en-GB" sz="800" smtClean="0">
              <a:solidFill>
                <a:srgbClr val="FFFFFF"/>
              </a:solidFill>
              <a:effectLst>
                <a:outerShdw blurRad="38100" dist="38100" dir="2700000" algn="tl">
                  <a:srgbClr val="C0C0C0"/>
                </a:outerShdw>
              </a:effectLst>
              <a:cs typeface="Arial" charset="0"/>
            </a:endParaRPr>
          </a:p>
          <a:p>
            <a:pPr marL="228600" indent="-228600" eaLnBrk="1" hangingPunct="1">
              <a:defRPr/>
            </a:pPr>
            <a:r>
              <a:rPr lang="en-GB" sz="800" smtClean="0">
                <a:cs typeface="Arial" charset="0"/>
              </a:rPr>
              <a:t>Human Rights Principles ensure that the development process creates a favourable environment and does not harm the realization of human rights</a:t>
            </a:r>
          </a:p>
          <a:p>
            <a:pPr marL="228600" indent="-228600" eaLnBrk="1" hangingPunct="1">
              <a:defRPr/>
            </a:pPr>
            <a:endParaRPr lang="en-GB" sz="800" smtClean="0"/>
          </a:p>
          <a:p>
            <a:pPr marL="228600" indent="-228600" eaLnBrk="1" hangingPunct="1">
              <a:defRPr/>
            </a:pPr>
            <a:endParaRPr lang="en-GB" sz="800" smtClean="0"/>
          </a:p>
          <a:p>
            <a:pPr marL="228600" indent="-228600" eaLnBrk="1" hangingPunct="1">
              <a:defRPr/>
            </a:pPr>
            <a:r>
              <a:rPr lang="en-GB" sz="800" smtClean="0"/>
              <a:t>Tip for Presenter</a:t>
            </a:r>
          </a:p>
          <a:p>
            <a:pPr marL="228600" indent="-228600" eaLnBrk="1" hangingPunct="1">
              <a:defRPr/>
            </a:pPr>
            <a:endParaRPr lang="en-GB" sz="800" smtClean="0"/>
          </a:p>
          <a:p>
            <a:pPr marL="228600" indent="-228600" eaLnBrk="1" hangingPunct="1">
              <a:defRPr/>
            </a:pPr>
            <a:r>
              <a:rPr lang="en-GB" sz="800" smtClean="0"/>
              <a:t>Standards and  principles will be elaborated in greater details in next slides</a:t>
            </a:r>
          </a:p>
          <a:p>
            <a:pPr marL="228600" indent="-228600" eaLnBrk="1" hangingPunct="1">
              <a:defRPr/>
            </a:pPr>
            <a:endParaRPr lang="en-GB" sz="800" smtClean="0"/>
          </a:p>
          <a:p>
            <a:pPr marL="228600" indent="-228600" eaLnBrk="1" hangingPunct="1">
              <a:defRPr/>
            </a:pPr>
            <a:r>
              <a:rPr lang="en-GB" sz="800" smtClean="0"/>
              <a:t>In HRBA the HR principles guiding the development process are equally important as the human rights standards defining the content of the development objectives. The type of process determines the final outcome and its sustainability. HRBA has also a procedural dimension. Key principles such as participation, equality and non discrimination and accountability ensure that the </a:t>
            </a:r>
            <a:r>
              <a:rPr lang="en-GB" sz="800" u="sng" smtClean="0"/>
              <a:t>development and programming processes</a:t>
            </a:r>
            <a:r>
              <a:rPr lang="en-GB" sz="800" smtClean="0"/>
              <a:t> create a favourable environment for the realization of HRs.</a:t>
            </a:r>
          </a:p>
          <a:p>
            <a:pPr marL="228600" indent="-228600" eaLnBrk="1" hangingPunct="1">
              <a:defRPr/>
            </a:pPr>
            <a:endParaRPr lang="en-GB" sz="8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A947AA57-2DED-4C04-9F0C-0E44DA7F5E5E}" type="slidenum">
              <a:rPr lang="en-US" sz="1200">
                <a:cs typeface="Arial" charset="0"/>
              </a:rPr>
              <a:pPr algn="r"/>
              <a:t>11</a:t>
            </a:fld>
            <a:endParaRPr lang="en-US" sz="1200">
              <a:cs typeface="Arial"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r>
              <a:rPr lang="en-GB" sz="800" smtClean="0"/>
              <a:t>HIDDEN SLIDE</a:t>
            </a:r>
          </a:p>
          <a:p>
            <a:pPr eaLnBrk="1" hangingPunct="1"/>
            <a:r>
              <a:rPr lang="en-GB" sz="800" smtClean="0"/>
              <a:t>Tip for presenter</a:t>
            </a:r>
          </a:p>
          <a:p>
            <a:pPr eaLnBrk="1" hangingPunct="1"/>
            <a:endParaRPr lang="en-GB" sz="800" smtClean="0"/>
          </a:p>
          <a:p>
            <a:pPr eaLnBrk="1" hangingPunct="1"/>
            <a:r>
              <a:rPr lang="en-GB" sz="800" smtClean="0"/>
              <a:t>Issues such a definition of duty bearers and claim holders, their relationship as well as capacity development are treated in the following slides</a:t>
            </a:r>
          </a:p>
          <a:p>
            <a:pPr eaLnBrk="1" hangingPunct="1"/>
            <a:endParaRPr lang="en-GB" sz="800" smtClean="0"/>
          </a:p>
          <a:p>
            <a:pPr eaLnBrk="1" hangingPunct="1"/>
            <a:r>
              <a:rPr lang="en-GB" sz="800" smtClean="0"/>
              <a:t>The focus state-individual stresses the need to work towards an effective and fair power equilibrium between rights holders and rights-holders duty bearers.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pPr eaLnBrk="1" hangingPunct="1">
              <a:lnSpc>
                <a:spcPct val="80000"/>
              </a:lnSpc>
              <a:defRPr/>
            </a:pPr>
            <a:r>
              <a:rPr lang="en-US" sz="800" dirty="0"/>
              <a:t>To have a RIGHT means that there is a DUTY. Rights entail responsibilities.</a:t>
            </a:r>
          </a:p>
          <a:p>
            <a:pPr eaLnBrk="1" hangingPunct="1">
              <a:lnSpc>
                <a:spcPct val="80000"/>
              </a:lnSpc>
              <a:defRPr/>
            </a:pPr>
            <a:endParaRPr lang="en-US" sz="800" b="1" dirty="0"/>
          </a:p>
          <a:p>
            <a:pPr eaLnBrk="1" hangingPunct="1">
              <a:lnSpc>
                <a:spcPct val="80000"/>
              </a:lnSpc>
              <a:defRPr/>
            </a:pPr>
            <a:r>
              <a:rPr lang="en-US" sz="800" b="1" dirty="0"/>
              <a:t>Duty-bearers </a:t>
            </a:r>
            <a:r>
              <a:rPr lang="en-US" sz="800" dirty="0">
                <a:effectLst>
                  <a:outerShdw blurRad="38100" dist="38100" dir="2700000" algn="tl">
                    <a:srgbClr val="C0C0C0"/>
                  </a:outerShdw>
                </a:effectLst>
              </a:rPr>
              <a:t>– have an obligation/responsibility to respect, protect and fulfill rights.  Can be the State, individuals, groups of people including non-state actors such as NGOs and international development agencies (e.g. as signatory of human rights treaties, the State has a duty to do as much as possible to provide people with access to habitable, affordable, good quality and culturally acceptable housing)</a:t>
            </a:r>
          </a:p>
          <a:p>
            <a:pPr eaLnBrk="1" hangingPunct="1">
              <a:defRPr/>
            </a:pPr>
            <a:r>
              <a:rPr lang="en-GB" sz="800" b="1" dirty="0"/>
              <a:t>Duty-bearers</a:t>
            </a:r>
          </a:p>
          <a:p>
            <a:pPr eaLnBrk="1" hangingPunct="1">
              <a:defRPr/>
            </a:pPr>
            <a:r>
              <a:rPr lang="en-GB" sz="800" dirty="0"/>
              <a:t>Human rights obligations can also attach to private individuals, international organizations and other non-State actors.</a:t>
            </a:r>
            <a:r>
              <a:rPr lang="en-GB" altLang="zh-CN" sz="800" dirty="0"/>
              <a:t> Parents, for example, have explicit obligations under the Convention on the Rights of the Child and States are obliged to cooperate with each other to eliminate obstacles to development. Moreover, individuals have general responsibilities towards the community at large and, at a minimum, must respect the human rights of others.</a:t>
            </a:r>
          </a:p>
          <a:p>
            <a:pPr eaLnBrk="1" hangingPunct="1">
              <a:defRPr/>
            </a:pPr>
            <a:r>
              <a:rPr lang="en-GB" altLang="zh-CN" sz="800" dirty="0"/>
              <a:t>However, the State remains the primary duty-bearer under international law, and cannot abrogate its duty to set in place and enforce an appropriate regulatory environment for private sector activities and responsibilities. National legislation and policies must detail how the State’s human rights obligations will be discharged at national, provincial and local levels, and the extent to which individuals, companies, local government units, NGOs or other organs of society will directly shoulder responsibility for implementation.</a:t>
            </a:r>
          </a:p>
          <a:p>
            <a:pPr eaLnBrk="1" hangingPunct="1">
              <a:defRPr/>
            </a:pPr>
            <a:endParaRPr lang="en-GB" altLang="zh-CN" sz="800" b="1" dirty="0"/>
          </a:p>
          <a:p>
            <a:pPr eaLnBrk="1" hangingPunct="1">
              <a:lnSpc>
                <a:spcPct val="80000"/>
              </a:lnSpc>
              <a:defRPr/>
            </a:pPr>
            <a:r>
              <a:rPr lang="en-US" sz="800" b="1" dirty="0"/>
              <a:t>Rights-holders </a:t>
            </a:r>
            <a:r>
              <a:rPr lang="en-US" sz="800" dirty="0">
                <a:effectLst>
                  <a:outerShdw blurRad="38100" dist="38100" dir="2700000" algn="tl">
                    <a:srgbClr val="C0C0C0"/>
                  </a:outerShdw>
                </a:effectLst>
              </a:rPr>
              <a:t>– are individuals or groups of people who are entitled to rights guaranteed by the international human rights frameworks and national laws(e.g. people displaced by conflict or natural disaster have a </a:t>
            </a:r>
            <a:r>
              <a:rPr lang="en-US" sz="800" u="sng" dirty="0">
                <a:effectLst>
                  <a:outerShdw blurRad="38100" dist="38100" dir="2700000" algn="tl">
                    <a:srgbClr val="C0C0C0"/>
                  </a:outerShdw>
                </a:effectLst>
              </a:rPr>
              <a:t>right</a:t>
            </a:r>
            <a:r>
              <a:rPr lang="en-US" sz="800" dirty="0">
                <a:effectLst>
                  <a:outerShdw blurRad="38100" dist="38100" dir="2700000" algn="tl">
                    <a:srgbClr val="C0C0C0"/>
                  </a:outerShdw>
                </a:effectLst>
              </a:rPr>
              <a:t> to accessible and affordable housing)</a:t>
            </a:r>
          </a:p>
          <a:p>
            <a:pPr eaLnBrk="1" hangingPunct="1">
              <a:lnSpc>
                <a:spcPct val="80000"/>
              </a:lnSpc>
              <a:defRPr/>
            </a:pPr>
            <a:r>
              <a:rPr lang="en-GB" altLang="zh-CN" sz="800" b="1" dirty="0"/>
              <a:t>Rights-holders</a:t>
            </a:r>
          </a:p>
          <a:p>
            <a:pPr eaLnBrk="1" hangingPunct="1">
              <a:defRPr/>
            </a:pPr>
            <a:r>
              <a:rPr lang="en-GB" sz="800" dirty="0"/>
              <a:t>Programmes Contribute to develop the capacity of </a:t>
            </a:r>
            <a:r>
              <a:rPr lang="en-GB" sz="800" b="1" dirty="0"/>
              <a:t>Rights-Holders to claim their rights. </a:t>
            </a:r>
            <a:r>
              <a:rPr lang="en-GB" sz="800" dirty="0"/>
              <a:t>Every individual is a rights-holder and entitled to the same rights without distinction. To some extent groups are also entitled to human rights. The HRBA requires that special attention be paid to supporting members of groups subjected to discrimination, or suffering from disadvantage or exclusion, to claim their rights.</a:t>
            </a:r>
            <a:r>
              <a:rPr lang="en-US" altLang="zh-CN" sz="800" dirty="0"/>
              <a:t> </a:t>
            </a:r>
            <a:br>
              <a:rPr lang="en-US" altLang="zh-CN" sz="800" dirty="0"/>
            </a:br>
            <a:endParaRPr lang="en-US" altLang="zh-CN" sz="800" dirty="0"/>
          </a:p>
          <a:p>
            <a:pPr eaLnBrk="1" hangingPunct="1">
              <a:defRPr/>
            </a:pPr>
            <a:endParaRPr lang="en-US" sz="8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defTabSz="457200"/>
            <a:fld id="{F9FF9519-9476-4E3D-AE45-0FE8E886CD5F}" type="slidenum">
              <a:rPr lang="en-US" sz="1200">
                <a:latin typeface="Calibri" pitchFamily="34" charset="0"/>
                <a:ea typeface="ＭＳ Ｐゴシック"/>
                <a:cs typeface="Arial" charset="0"/>
              </a:rPr>
              <a:pPr algn="r" defTabSz="457200"/>
              <a:t>13</a:t>
            </a:fld>
            <a:endParaRPr lang="en-US" sz="1200">
              <a:latin typeface="Calibri" pitchFamily="34" charset="0"/>
              <a:ea typeface="ＭＳ Ｐゴシック"/>
              <a:cs typeface="Arial" charset="0"/>
            </a:endParaRPr>
          </a:p>
        </p:txBody>
      </p:sp>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pPr defTabSz="457200" eaLnBrk="1" hangingPunct="1">
              <a:spcBef>
                <a:spcPct val="0"/>
              </a:spcBef>
            </a:pPr>
            <a:r>
              <a:rPr lang="en-GB" sz="1000" smtClean="0"/>
              <a:t>From </a:t>
            </a:r>
            <a:r>
              <a:rPr lang="en-GB" sz="1000" i="1" smtClean="0"/>
              <a:t>Getting it Right for Children</a:t>
            </a:r>
            <a:r>
              <a:rPr lang="en-GB" sz="1000" smtClean="0"/>
              <a:t>, Save the Children, 2007</a:t>
            </a:r>
          </a:p>
        </p:txBody>
      </p:sp>
      <p:sp>
        <p:nvSpPr>
          <p:cNvPr id="39940"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defTabSz="457200"/>
            <a:fld id="{92E36C94-2ADE-4847-948D-884FA18065FB}" type="slidenum">
              <a:rPr lang="en-GB" sz="1200">
                <a:latin typeface="Calibri" pitchFamily="34" charset="0"/>
                <a:ea typeface="ＭＳ Ｐゴシック"/>
                <a:cs typeface="Arial" charset="0"/>
              </a:rPr>
              <a:pPr algn="r" defTabSz="457200"/>
              <a:t>13</a:t>
            </a:fld>
            <a:endParaRPr lang="en-GB" sz="1200">
              <a:latin typeface="Calibri" pitchFamily="34" charset="0"/>
              <a:ea typeface="ＭＳ Ｐゴシック"/>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CF456514-C759-41A0-8539-09FA1AAF0DD7}" type="slidenum">
              <a:rPr lang="en-US" sz="1200">
                <a:cs typeface="Arial" charset="0"/>
              </a:rPr>
              <a:pPr algn="r"/>
              <a:t>14</a:t>
            </a:fld>
            <a:endParaRPr lang="en-US" sz="1200">
              <a:cs typeface="Arial" charset="0"/>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r>
              <a:rPr lang="en-GB" sz="900" dirty="0" smtClean="0"/>
              <a:t>HIDDEN SLIDE</a:t>
            </a:r>
          </a:p>
          <a:p>
            <a:pPr eaLnBrk="1" hangingPunct="1"/>
            <a:r>
              <a:rPr lang="en-GB" sz="900" b="1" dirty="0" smtClean="0"/>
              <a:t>Capacity: </a:t>
            </a:r>
            <a:r>
              <a:rPr lang="en-GB" sz="900" dirty="0" smtClean="0"/>
              <a:t>ability of individuals, organizations and societies to performs functions, solve problems, and set and achieve individual goals.</a:t>
            </a:r>
          </a:p>
          <a:p>
            <a:pPr eaLnBrk="1" hangingPunct="1"/>
            <a:r>
              <a:rPr lang="en-GB" sz="900" b="1" dirty="0" smtClean="0"/>
              <a:t>Capacity development: </a:t>
            </a:r>
            <a:r>
              <a:rPr lang="en-GB" sz="900" dirty="0" smtClean="0"/>
              <a:t>sustainable creation, use and retention of capacity.</a:t>
            </a:r>
            <a:endParaRPr lang="en-GB" sz="900" b="1" dirty="0" smtClean="0"/>
          </a:p>
          <a:p>
            <a:pPr eaLnBrk="1" hangingPunct="1"/>
            <a:r>
              <a:rPr lang="en-GB" sz="900" b="1" dirty="0" smtClean="0"/>
              <a:t>Rights holders capacities:</a:t>
            </a:r>
            <a:r>
              <a:rPr lang="en-GB" sz="900" dirty="0" smtClean="0"/>
              <a:t> (i) to understand their rights, (ii) to formulate demands on the state to </a:t>
            </a:r>
            <a:r>
              <a:rPr lang="en-GB" sz="900" dirty="0" err="1" smtClean="0"/>
              <a:t>honor</a:t>
            </a:r>
            <a:r>
              <a:rPr lang="en-GB" sz="900" dirty="0" smtClean="0"/>
              <a:t> these rights and third, (iii) to seek redress if their rights are violated.</a:t>
            </a:r>
          </a:p>
          <a:p>
            <a:pPr eaLnBrk="1" hangingPunct="1"/>
            <a:endParaRPr lang="en-GB" sz="900" dirty="0" smtClean="0"/>
          </a:p>
          <a:p>
            <a:pPr eaLnBrk="1" hangingPunct="1"/>
            <a:r>
              <a:rPr lang="en-GB" sz="900" dirty="0" smtClean="0"/>
              <a:t>By developing the capacities of rights holders we are empowering them to claim their rights</a:t>
            </a:r>
          </a:p>
          <a:p>
            <a:pPr eaLnBrk="1" hangingPunct="1"/>
            <a:endParaRPr lang="en-GB" sz="900" dirty="0" smtClean="0"/>
          </a:p>
          <a:p>
            <a:pPr eaLnBrk="1" hangingPunct="1"/>
            <a:r>
              <a:rPr lang="en-GB" sz="900" b="1" dirty="0" smtClean="0"/>
              <a:t>Duty bearers: </a:t>
            </a:r>
            <a:r>
              <a:rPr lang="en-GB" sz="900" dirty="0" smtClean="0"/>
              <a:t>the capacity of the State at all levels (all branches of the State and all sectors of government, at the national, provincial, municipal level) to meet its obligations to respect, protect and fulfil.</a:t>
            </a:r>
          </a:p>
          <a:p>
            <a:pPr eaLnBrk="1" hangingPunct="1"/>
            <a:endParaRPr lang="en-GB" sz="900" dirty="0" smtClean="0"/>
          </a:p>
          <a:p>
            <a:pPr eaLnBrk="1" hangingPunct="1"/>
            <a:r>
              <a:rPr lang="en-GB" sz="900" b="1" dirty="0" smtClean="0"/>
              <a:t>The obligation/duty to Respect:</a:t>
            </a:r>
            <a:r>
              <a:rPr lang="en-GB" sz="900" dirty="0" smtClean="0"/>
              <a:t> requires the duty bearer to refrain from interfering directly or indirectly with the enjoyment of the right.</a:t>
            </a:r>
          </a:p>
          <a:p>
            <a:pPr eaLnBrk="1" hangingPunct="1"/>
            <a:r>
              <a:rPr lang="en-GB" sz="900" b="1" dirty="0" smtClean="0"/>
              <a:t>The obligation to Protect</a:t>
            </a:r>
            <a:r>
              <a:rPr lang="en-GB" sz="900" dirty="0" smtClean="0"/>
              <a:t>: requires the duty-bearer to take measures that prevent third parties from interfering with the enjoyment of the right</a:t>
            </a:r>
          </a:p>
          <a:p>
            <a:pPr eaLnBrk="1" hangingPunct="1"/>
            <a:r>
              <a:rPr lang="en-GB" sz="900" b="1" dirty="0" smtClean="0"/>
              <a:t>The obligation to Fulfil (facilitate):</a:t>
            </a:r>
            <a:r>
              <a:rPr lang="en-GB" sz="900" dirty="0" smtClean="0"/>
              <a:t> requires duty-bearers to adopt appropriate legislative, administrative, budgetary, judicial, promotional and other measures towards the full realization of the right</a:t>
            </a:r>
          </a:p>
          <a:p>
            <a:pPr eaLnBrk="1" hangingPunct="1"/>
            <a:r>
              <a:rPr lang="en-GB" sz="900" b="1" dirty="0" smtClean="0"/>
              <a:t>The obligation to Fulfil (provide):</a:t>
            </a:r>
            <a:r>
              <a:rPr lang="en-GB" sz="900" dirty="0" smtClean="0"/>
              <a:t> requires duty-bearers to directly provide assistance or services for the realization of the right.</a:t>
            </a:r>
          </a:p>
          <a:p>
            <a:pPr eaLnBrk="1" hangingPunct="1"/>
            <a:endParaRPr lang="en-GB" sz="900" dirty="0" smtClean="0"/>
          </a:p>
          <a:p>
            <a:pPr eaLnBrk="1" hangingPunct="1"/>
            <a:r>
              <a:rPr lang="en-GB" sz="900" dirty="0" smtClean="0"/>
              <a:t>By developing the capacity of the State to respect, protect and fulfil, the State institutions and government officials become more accountable.</a:t>
            </a:r>
          </a:p>
          <a:p>
            <a:pPr eaLnBrk="1" hangingPunct="1"/>
            <a:endParaRPr lang="en-GB" sz="900" dirty="0" smtClean="0"/>
          </a:p>
          <a:p>
            <a:pPr eaLnBrk="1" hangingPunct="1"/>
            <a:r>
              <a:rPr lang="en-GB" sz="900" dirty="0" smtClean="0"/>
              <a:t>Political will (commitment) and capacity</a:t>
            </a:r>
          </a:p>
          <a:p>
            <a:pPr eaLnBrk="1" hangingPunct="1"/>
            <a:r>
              <a:rPr lang="en-GB" sz="900" dirty="0" smtClean="0"/>
              <a:t> </a:t>
            </a:r>
            <a:endParaRPr lang="en-US" sz="900" dirty="0" smtClean="0"/>
          </a:p>
          <a:p>
            <a:pPr eaLnBrk="1" hangingPunct="1"/>
            <a:endParaRPr lang="en-US" sz="900" b="1"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ja-JP" sz="1200" b="1" dirty="0" smtClean="0">
                <a:cs typeface="ＭＳ Ｐゴシック"/>
              </a:rPr>
              <a:t>The heading of this slide zooms into the second element of the UN common Understanding</a:t>
            </a:r>
          </a:p>
          <a:p>
            <a:pPr eaLnBrk="1" hangingPunct="1">
              <a:spcBef>
                <a:spcPct val="0"/>
              </a:spcBef>
            </a:pPr>
            <a:endParaRPr lang="en-US" altLang="ja-JP" sz="1200" b="1" dirty="0" smtClean="0">
              <a:cs typeface="ＭＳ Ｐゴシック"/>
            </a:endParaRPr>
          </a:p>
          <a:p>
            <a:pPr eaLnBrk="1" hangingPunct="1">
              <a:spcBef>
                <a:spcPct val="0"/>
              </a:spcBef>
            </a:pPr>
            <a:r>
              <a:rPr lang="en-US" altLang="ja-JP" sz="1200" dirty="0" smtClean="0">
                <a:cs typeface="ＭＳ Ｐゴシック"/>
              </a:rPr>
              <a:t>Programming for development practitioners is the process through which development interventions produce necessary change to achieve development goals.</a:t>
            </a:r>
          </a:p>
          <a:p>
            <a:pPr eaLnBrk="1" hangingPunct="1">
              <a:spcBef>
                <a:spcPct val="0"/>
              </a:spcBef>
            </a:pPr>
            <a:endParaRPr lang="en-US" altLang="ja-JP" sz="1200" dirty="0" smtClean="0">
              <a:cs typeface="ＭＳ Ｐゴシック"/>
            </a:endParaRPr>
          </a:p>
          <a:p>
            <a:pPr eaLnBrk="1" hangingPunct="1">
              <a:lnSpc>
                <a:spcPct val="150000"/>
              </a:lnSpc>
              <a:spcBef>
                <a:spcPct val="0"/>
              </a:spcBef>
              <a:buClr>
                <a:srgbClr val="FDFDFD"/>
              </a:buClr>
              <a:buFont typeface="Wingdings" pitchFamily="2" charset="2"/>
              <a:buNone/>
            </a:pPr>
            <a:r>
              <a:rPr lang="en-GB" altLang="ja-JP" sz="1200" dirty="0" smtClean="0">
                <a:cs typeface="ＭＳ Ｐゴシック"/>
              </a:rPr>
              <a:t>Ensuring that principles and standards are consistently being respected throughout the programming cycle and at all level of a result chain (Output, outcome and impact)</a:t>
            </a:r>
          </a:p>
          <a:p>
            <a:pPr eaLnBrk="1" hangingPunct="1">
              <a:lnSpc>
                <a:spcPct val="150000"/>
              </a:lnSpc>
              <a:spcBef>
                <a:spcPct val="0"/>
              </a:spcBef>
              <a:buClr>
                <a:srgbClr val="FDFDFD"/>
              </a:buClr>
              <a:buFont typeface="Wingdings" pitchFamily="2" charset="2"/>
              <a:buNone/>
            </a:pPr>
            <a:endParaRPr lang="en-GB" altLang="ja-JP" sz="1200" dirty="0" smtClean="0">
              <a:cs typeface="ＭＳ Ｐゴシック"/>
            </a:endParaRPr>
          </a:p>
          <a:p>
            <a:pPr eaLnBrk="1" hangingPunct="1">
              <a:lnSpc>
                <a:spcPct val="150000"/>
              </a:lnSpc>
              <a:spcBef>
                <a:spcPct val="0"/>
              </a:spcBef>
              <a:buClr>
                <a:srgbClr val="FDFDFD"/>
              </a:buClr>
              <a:buFont typeface="Wingdings" pitchFamily="2" charset="2"/>
              <a:buNone/>
            </a:pPr>
            <a:r>
              <a:rPr lang="en-US" altLang="ja-JP" sz="1200" dirty="0" smtClean="0">
                <a:cs typeface="ＭＳ Ｐゴシック"/>
              </a:rPr>
              <a:t>Non-discrimination, participation, local ownership, capacity development and accountability are essential characteristics of a high quality process. </a:t>
            </a:r>
          </a:p>
          <a:p>
            <a:endParaRPr lang="en-CA" sz="1200" dirty="0" smtClean="0"/>
          </a:p>
          <a:p>
            <a:pPr eaLnBrk="1" hangingPunct="1">
              <a:lnSpc>
                <a:spcPct val="150000"/>
              </a:lnSpc>
              <a:spcBef>
                <a:spcPct val="0"/>
              </a:spcBef>
              <a:buClr>
                <a:srgbClr val="FDFDFD"/>
              </a:buClr>
              <a:buFont typeface="Wingdings" pitchFamily="2" charset="2"/>
              <a:buNone/>
            </a:pPr>
            <a:r>
              <a:rPr lang="en-GB" altLang="ja-JP" sz="1200" dirty="0" smtClean="0">
                <a:cs typeface="ＭＳ Ｐゴシック"/>
              </a:rPr>
              <a:t>The CCA/UNDAF guidelines establish that the UN programme process has the following key steps: </a:t>
            </a:r>
          </a:p>
          <a:p>
            <a:pPr eaLnBrk="1" hangingPunct="1">
              <a:lnSpc>
                <a:spcPct val="150000"/>
              </a:lnSpc>
              <a:spcBef>
                <a:spcPct val="0"/>
              </a:spcBef>
              <a:buClr>
                <a:srgbClr val="FDFDFD"/>
              </a:buClr>
              <a:buFontTx/>
              <a:buChar char="-"/>
            </a:pPr>
            <a:r>
              <a:rPr lang="en-GB" altLang="ja-JP" sz="1200" dirty="0" smtClean="0">
                <a:cs typeface="ＭＳ Ｐゴシック"/>
              </a:rPr>
              <a:t>Assessment</a:t>
            </a:r>
          </a:p>
          <a:p>
            <a:pPr eaLnBrk="1" hangingPunct="1">
              <a:lnSpc>
                <a:spcPct val="150000"/>
              </a:lnSpc>
              <a:spcBef>
                <a:spcPct val="0"/>
              </a:spcBef>
              <a:buClr>
                <a:srgbClr val="FDFDFD"/>
              </a:buClr>
              <a:buFontTx/>
              <a:buChar char="-"/>
            </a:pPr>
            <a:r>
              <a:rPr lang="en-GB" altLang="ja-JP" sz="1200" dirty="0" smtClean="0">
                <a:cs typeface="ＭＳ Ｐゴシック"/>
              </a:rPr>
              <a:t>Analysis</a:t>
            </a:r>
          </a:p>
          <a:p>
            <a:pPr eaLnBrk="1" hangingPunct="1">
              <a:lnSpc>
                <a:spcPct val="150000"/>
              </a:lnSpc>
              <a:spcBef>
                <a:spcPct val="0"/>
              </a:spcBef>
              <a:buClr>
                <a:srgbClr val="FDFDFD"/>
              </a:buClr>
              <a:buFontTx/>
              <a:buChar char="-"/>
            </a:pPr>
            <a:r>
              <a:rPr lang="en-GB" altLang="ja-JP" sz="1200" dirty="0" smtClean="0">
                <a:cs typeface="ＭＳ Ｐゴシック"/>
              </a:rPr>
              <a:t>Prioritizing development challenges</a:t>
            </a:r>
          </a:p>
          <a:p>
            <a:pPr eaLnBrk="1" hangingPunct="1">
              <a:lnSpc>
                <a:spcPct val="150000"/>
              </a:lnSpc>
              <a:spcBef>
                <a:spcPct val="0"/>
              </a:spcBef>
              <a:buClr>
                <a:srgbClr val="FDFDFD"/>
              </a:buClr>
              <a:buFontTx/>
              <a:buChar char="-"/>
            </a:pPr>
            <a:r>
              <a:rPr lang="en-GB" altLang="ja-JP" sz="1200" dirty="0" smtClean="0">
                <a:cs typeface="ＭＳ Ｐゴシック"/>
              </a:rPr>
              <a:t>Clarifying expected results and the role of different actors</a:t>
            </a:r>
          </a:p>
          <a:p>
            <a:pPr eaLnBrk="1" hangingPunct="1">
              <a:lnSpc>
                <a:spcPct val="150000"/>
              </a:lnSpc>
              <a:spcBef>
                <a:spcPct val="0"/>
              </a:spcBef>
              <a:buClr>
                <a:srgbClr val="FDFDFD"/>
              </a:buClr>
              <a:buFontTx/>
              <a:buChar char="-"/>
            </a:pPr>
            <a:r>
              <a:rPr lang="en-GB" altLang="ja-JP" sz="1200" dirty="0" smtClean="0">
                <a:cs typeface="ＭＳ Ｐゴシック"/>
              </a:rPr>
              <a:t>Designing country programmes and projects</a:t>
            </a:r>
          </a:p>
          <a:p>
            <a:pPr eaLnBrk="1" hangingPunct="1">
              <a:lnSpc>
                <a:spcPct val="150000"/>
              </a:lnSpc>
              <a:spcBef>
                <a:spcPct val="0"/>
              </a:spcBef>
              <a:buClr>
                <a:srgbClr val="FDFDFD"/>
              </a:buClr>
              <a:buFontTx/>
              <a:buChar char="-"/>
            </a:pPr>
            <a:r>
              <a:rPr lang="en-GB" altLang="ja-JP" sz="1200" dirty="0" smtClean="0">
                <a:cs typeface="ＭＳ Ｐゴシック"/>
              </a:rPr>
              <a:t>Monitoring and Evaluation</a:t>
            </a:r>
            <a:endParaRPr lang="en-US" altLang="ja-JP" sz="1200" dirty="0" smtClean="0">
              <a:cs typeface="ＭＳ Ｐゴシック"/>
            </a:endParaRPr>
          </a:p>
          <a:p>
            <a:pPr eaLnBrk="1" hangingPunct="1">
              <a:spcBef>
                <a:spcPct val="0"/>
              </a:spcBef>
            </a:pPr>
            <a:endParaRPr lang="en-US" altLang="ja-JP" sz="1200" dirty="0" smtClean="0">
              <a:cs typeface="ＭＳ Ｐゴシック"/>
            </a:endParaRPr>
          </a:p>
          <a:p>
            <a:endParaRPr lang="en-CA" sz="1200" dirty="0" smtClean="0"/>
          </a:p>
          <a:p>
            <a:endParaRPr lang="en-GB" dirty="0"/>
          </a:p>
        </p:txBody>
      </p:sp>
      <p:sp>
        <p:nvSpPr>
          <p:cNvPr id="4" name="Slide Number Placeholder 3"/>
          <p:cNvSpPr>
            <a:spLocks noGrp="1"/>
          </p:cNvSpPr>
          <p:nvPr>
            <p:ph type="sldNum" sz="quarter" idx="10"/>
          </p:nvPr>
        </p:nvSpPr>
        <p:spPr/>
        <p:txBody>
          <a:bodyPr/>
          <a:lstStyle/>
          <a:p>
            <a:pPr>
              <a:defRPr/>
            </a:pPr>
            <a:fld id="{9B78922B-89B9-469D-BDC9-B98095E41B61}" type="slidenum">
              <a:rPr lang="en-GB" smtClean="0"/>
              <a:pPr>
                <a:defRPr/>
              </a:pPr>
              <a:t>15</a:t>
            </a:fld>
            <a:endParaRPr lang="en-GB"/>
          </a:p>
        </p:txBody>
      </p:sp>
    </p:spTree>
    <p:extLst>
      <p:ext uri="{BB962C8B-B14F-4D97-AF65-F5344CB8AC3E}">
        <p14:creationId xmlns:p14="http://schemas.microsoft.com/office/powerpoint/2010/main" val="38326356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defTabSz="457200">
              <a:lnSpc>
                <a:spcPct val="70000"/>
              </a:lnSpc>
              <a:spcBef>
                <a:spcPct val="50000"/>
              </a:spcBef>
              <a:buClr>
                <a:schemeClr val="tx2"/>
              </a:buClr>
              <a:buSzPct val="75000"/>
              <a:buFont typeface="Wingdings" pitchFamily="2" charset="2"/>
              <a:buNone/>
            </a:pPr>
            <a:fld id="{96330FC2-58EB-49EF-8184-F8583609501F}" type="slidenum">
              <a:rPr lang="en-GB" sz="1200" b="1">
                <a:solidFill>
                  <a:srgbClr val="6600FF"/>
                </a:solidFill>
                <a:latin typeface="Calibri" pitchFamily="34" charset="0"/>
                <a:ea typeface="ＭＳ Ｐゴシック"/>
                <a:cs typeface="Arial" charset="0"/>
              </a:rPr>
              <a:pPr algn="r" defTabSz="457200">
                <a:lnSpc>
                  <a:spcPct val="70000"/>
                </a:lnSpc>
                <a:spcBef>
                  <a:spcPct val="50000"/>
                </a:spcBef>
                <a:buClr>
                  <a:schemeClr val="tx2"/>
                </a:buClr>
                <a:buSzPct val="75000"/>
                <a:buFont typeface="Wingdings" pitchFamily="2" charset="2"/>
                <a:buNone/>
              </a:pPr>
              <a:t>16</a:t>
            </a:fld>
            <a:endParaRPr lang="en-GB" sz="1200" b="1">
              <a:solidFill>
                <a:srgbClr val="6600FF"/>
              </a:solidFill>
              <a:latin typeface="Calibri" pitchFamily="34" charset="0"/>
              <a:ea typeface="ＭＳ Ｐゴシック"/>
              <a:cs typeface="Arial" charset="0"/>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defTabSz="457200" eaLnBrk="1" hangingPunct="1">
              <a:spcBef>
                <a:spcPct val="0"/>
              </a:spcBef>
            </a:pPr>
            <a:r>
              <a:rPr lang="en-GB" sz="800" smtClean="0"/>
              <a:t>HIDDEN SLIDE</a:t>
            </a:r>
          </a:p>
          <a:p>
            <a:pPr defTabSz="457200" eaLnBrk="1" hangingPunct="1">
              <a:spcBef>
                <a:spcPct val="0"/>
              </a:spcBef>
            </a:pPr>
            <a:endParaRPr lang="en-GB" sz="800" smtClean="0"/>
          </a:p>
          <a:p>
            <a:pPr defTabSz="457200" eaLnBrk="1" hangingPunct="1">
              <a:spcBef>
                <a:spcPct val="0"/>
              </a:spcBef>
            </a:pPr>
            <a:r>
              <a:rPr lang="en-GB" sz="800" smtClean="0"/>
              <a:t>Brainstorming exercise in groups</a:t>
            </a:r>
          </a:p>
          <a:p>
            <a:pPr defTabSz="457200" eaLnBrk="1" hangingPunct="1">
              <a:spcBef>
                <a:spcPct val="0"/>
              </a:spcBef>
            </a:pPr>
            <a:endParaRPr lang="en-GB" sz="800" smtClean="0"/>
          </a:p>
          <a:p>
            <a:pPr defTabSz="457200" eaLnBrk="1" hangingPunct="1">
              <a:spcBef>
                <a:spcPct val="0"/>
              </a:spcBef>
            </a:pPr>
            <a:r>
              <a:rPr lang="en-GB" sz="800" smtClean="0"/>
              <a:t>Recognise that the « other approaches » are not « wrong » but that HRBA evolve from and improve them</a:t>
            </a:r>
          </a:p>
          <a:p>
            <a:pPr defTabSz="457200" eaLnBrk="1" hangingPunct="1">
              <a:spcBef>
                <a:spcPct val="0"/>
              </a:spcBef>
            </a:pPr>
            <a:endParaRPr lang="en-GB" sz="800" smtClean="0"/>
          </a:p>
          <a:p>
            <a:pPr defTabSz="457200" eaLnBrk="1" hangingPunct="1">
              <a:spcBef>
                <a:spcPct val="0"/>
              </a:spcBef>
            </a:pPr>
            <a:r>
              <a:rPr lang="en-GB" sz="800" smtClean="0"/>
              <a:t>Storm in 3ths buzz groups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A3C1A7A2-7247-4D80-850B-9164B1AC88E7}" type="slidenum">
              <a:rPr lang="en-US" sz="1200">
                <a:cs typeface="Arial" charset="0"/>
              </a:rPr>
              <a:pPr algn="r"/>
              <a:t>17</a:t>
            </a:fld>
            <a:endParaRPr lang="en-US" sz="1200">
              <a:cs typeface="Arial" charset="0"/>
            </a:endParaRPr>
          </a:p>
        </p:txBody>
      </p:sp>
      <p:sp>
        <p:nvSpPr>
          <p:cNvPr id="49154"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defTabSz="457200"/>
            <a:fld id="{FF5D32AD-72B5-4981-932C-801DD15996F4}" type="slidenum">
              <a:rPr lang="en-GB" sz="1200">
                <a:solidFill>
                  <a:srgbClr val="6600FF"/>
                </a:solidFill>
                <a:latin typeface="Calibri" pitchFamily="34" charset="0"/>
                <a:ea typeface="ＭＳ Ｐゴシック"/>
                <a:cs typeface="Arial" charset="0"/>
              </a:rPr>
              <a:pPr algn="r" defTabSz="457200"/>
              <a:t>17</a:t>
            </a:fld>
            <a:endParaRPr lang="en-GB" sz="1200">
              <a:solidFill>
                <a:srgbClr val="6600FF"/>
              </a:solidFill>
              <a:latin typeface="Calibri" pitchFamily="34" charset="0"/>
              <a:ea typeface="ＭＳ Ｐゴシック"/>
              <a:cs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defTabSz="457200" eaLnBrk="1" hangingPunct="1">
              <a:spcBef>
                <a:spcPct val="0"/>
              </a:spcBef>
            </a:pPr>
            <a:r>
              <a:rPr lang="en-GB" smtClean="0"/>
              <a:t>HIDDEN SLIDE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ChangeArrowheads="1" noTextEdit="1"/>
          </p:cNvSpPr>
          <p:nvPr>
            <p:ph type="sldImg"/>
          </p:nvPr>
        </p:nvSpPr>
        <p:spPr>
          <a:ln/>
        </p:spPr>
      </p:sp>
      <p:sp>
        <p:nvSpPr>
          <p:cNvPr id="51202" name="Rectangle 3"/>
          <p:cNvSpPr>
            <a:spLocks noGrp="1" noChangeArrowheads="1"/>
          </p:cNvSpPr>
          <p:nvPr>
            <p:ph type="body" idx="1"/>
          </p:nvPr>
        </p:nvSpPr>
        <p:spPr>
          <a:noFill/>
          <a:ln/>
        </p:spPr>
        <p:txBody>
          <a:bodyPr/>
          <a:lstStyle/>
          <a:p>
            <a:pPr eaLnBrk="1" hangingPunct="1">
              <a:lnSpc>
                <a:spcPct val="120000"/>
              </a:lnSpc>
              <a:buClr>
                <a:srgbClr val="FFFFFF"/>
              </a:buClr>
              <a:buFont typeface="Wingdings" pitchFamily="2" charset="2"/>
              <a:buChar char="§"/>
            </a:pPr>
            <a:r>
              <a:rPr lang="en-GB" sz="700" dirty="0" smtClean="0"/>
              <a:t>The international human rights instruments contain the human rights standards which constitute the </a:t>
            </a:r>
            <a:r>
              <a:rPr lang="en-GB" sz="700" b="1" dirty="0" smtClean="0"/>
              <a:t>minimum normative level</a:t>
            </a:r>
            <a:r>
              <a:rPr lang="en-GB" sz="700" dirty="0" smtClean="0"/>
              <a:t> </a:t>
            </a:r>
            <a:r>
              <a:rPr lang="en-GB" sz="700" b="1" dirty="0" smtClean="0"/>
              <a:t>or content</a:t>
            </a:r>
            <a:r>
              <a:rPr lang="en-GB" sz="700" dirty="0" smtClean="0"/>
              <a:t> of entitlements and obligations against which duty-bearers at all levels of society—but especially organs of the State—can be held accountable. </a:t>
            </a:r>
            <a:endParaRPr lang="en-US" sz="700" dirty="0" smtClean="0"/>
          </a:p>
          <a:p>
            <a:pPr eaLnBrk="1" hangingPunct="1">
              <a:lnSpc>
                <a:spcPct val="120000"/>
              </a:lnSpc>
              <a:buClr>
                <a:srgbClr val="FFFFFF"/>
              </a:buClr>
              <a:buFont typeface="Wingdings" pitchFamily="2" charset="2"/>
              <a:buChar char="§"/>
            </a:pPr>
            <a:r>
              <a:rPr lang="en-US" sz="700" dirty="0" smtClean="0"/>
              <a:t>Articles in the treaties (</a:t>
            </a:r>
            <a:r>
              <a:rPr lang="en-GB" sz="700" dirty="0" smtClean="0"/>
              <a:t>e.g. rights relating to health can be found in the ICESCR, CEDAW, and the CRC)</a:t>
            </a:r>
          </a:p>
          <a:p>
            <a:pPr eaLnBrk="1" hangingPunct="1">
              <a:lnSpc>
                <a:spcPct val="120000"/>
              </a:lnSpc>
              <a:buClr>
                <a:srgbClr val="FFFFFF"/>
              </a:buClr>
              <a:buFont typeface="Wingdings" pitchFamily="2" charset="2"/>
              <a:buChar char="§"/>
            </a:pPr>
            <a:r>
              <a:rPr lang="en-GB" sz="700" dirty="0" smtClean="0"/>
              <a:t>General comments of the UN treaty bodies (e.g. availability, accessibility, acceptability and quality of health services, GCESCR; gender equality and women’s rights to health, GRCEDAW)”</a:t>
            </a:r>
            <a:endParaRPr lang="en-US" sz="700" dirty="0" smtClean="0"/>
          </a:p>
          <a:p>
            <a:pPr eaLnBrk="1" hangingPunct="1">
              <a:lnSpc>
                <a:spcPct val="120000"/>
              </a:lnSpc>
              <a:buClr>
                <a:srgbClr val="FFFFFF"/>
              </a:buClr>
              <a:buFont typeface="Wingdings" pitchFamily="2" charset="2"/>
              <a:buNone/>
            </a:pPr>
            <a:r>
              <a:rPr lang="en-GB" sz="700" dirty="0" smtClean="0"/>
              <a:t>Ask participants for an example in which they think food is not culturally acceptable</a:t>
            </a:r>
          </a:p>
          <a:p>
            <a:pPr eaLnBrk="1" hangingPunct="1">
              <a:lnSpc>
                <a:spcPct val="120000"/>
              </a:lnSpc>
              <a:buClr>
                <a:srgbClr val="FFFFFF"/>
              </a:buClr>
              <a:buFont typeface="Wingdings" pitchFamily="2" charset="2"/>
              <a:buChar char="§"/>
            </a:pPr>
            <a:endParaRPr lang="en-US" sz="700" dirty="0" smtClean="0"/>
          </a:p>
          <a:p>
            <a:pPr eaLnBrk="1" hangingPunct="1">
              <a:lnSpc>
                <a:spcPct val="120000"/>
              </a:lnSpc>
              <a:buClr>
                <a:srgbClr val="FFFFFF"/>
              </a:buClr>
              <a:buFont typeface="Wingdings" pitchFamily="2" charset="2"/>
              <a:buChar char="§"/>
            </a:pPr>
            <a:r>
              <a:rPr lang="en-US" sz="700" dirty="0" smtClean="0"/>
              <a:t>National legislation (national constitution, laws and regulations, jurisprudence…) can establish higher standards than international law</a:t>
            </a:r>
          </a:p>
          <a:p>
            <a:pPr eaLnBrk="1" hangingPunct="1">
              <a:lnSpc>
                <a:spcPct val="80000"/>
              </a:lnSpc>
            </a:pPr>
            <a:endParaRPr lang="en-GB" sz="700" dirty="0" smtClean="0"/>
          </a:p>
          <a:p>
            <a:pPr eaLnBrk="1" hangingPunct="1">
              <a:lnSpc>
                <a:spcPct val="80000"/>
              </a:lnSpc>
            </a:pPr>
            <a:r>
              <a:rPr lang="en-GB" sz="700" dirty="0" smtClean="0"/>
              <a:t>Example: A minimum standard is the minimum level or content necessary to be able to affirm that a right is being fulfilled. One example of minimum content: food can be available, accessible, and affordable </a:t>
            </a:r>
            <a:r>
              <a:rPr lang="en-US" sz="700" dirty="0" smtClean="0"/>
              <a:t>in a quantity and quality sufficient to satisfy the dietary needs of individuals</a:t>
            </a:r>
            <a:r>
              <a:rPr lang="en-GB" sz="700" dirty="0" smtClean="0"/>
              <a:t>. However, if the food available is not culturally acceptable (pork meat in Muslim cultures) then the right to food would be violated.</a:t>
            </a:r>
          </a:p>
          <a:p>
            <a:pPr eaLnBrk="1" hangingPunct="1">
              <a:lnSpc>
                <a:spcPct val="80000"/>
              </a:lnSpc>
            </a:pPr>
            <a:endParaRPr lang="en-GB" sz="700" dirty="0" smtClean="0"/>
          </a:p>
          <a:p>
            <a:pPr eaLnBrk="1" hangingPunct="1">
              <a:lnSpc>
                <a:spcPct val="80000"/>
              </a:lnSpc>
            </a:pPr>
            <a:r>
              <a:rPr lang="en-GB" sz="700" b="1" dirty="0" smtClean="0"/>
              <a:t>In the right box:</a:t>
            </a:r>
          </a:p>
          <a:p>
            <a:pPr eaLnBrk="1" hangingPunct="1">
              <a:lnSpc>
                <a:spcPct val="80000"/>
              </a:lnSpc>
              <a:buFontTx/>
              <a:buChar char="•"/>
            </a:pPr>
            <a:r>
              <a:rPr lang="en-GB" sz="700" b="1" dirty="0" smtClean="0"/>
              <a:t>Identification of development challenges as human rights issues</a:t>
            </a:r>
            <a:r>
              <a:rPr lang="en-GB" sz="700" dirty="0" smtClean="0"/>
              <a:t>: In a country where 40% of children suffer malnutrition, the human rights standard on right to food (article 11 of CESCR and GC 12) tells us that food has to be available and accessible. In fact, there are countries which face that level of chronic malnutrition, where food is available but is not accessible to half of the population due to social and economic disparities. </a:t>
            </a:r>
          </a:p>
          <a:p>
            <a:pPr eaLnBrk="1" hangingPunct="1">
              <a:lnSpc>
                <a:spcPct val="80000"/>
              </a:lnSpc>
              <a:buFontTx/>
              <a:buChar char="•"/>
            </a:pPr>
            <a:r>
              <a:rPr lang="en-GB" sz="700" b="1" dirty="0" smtClean="0"/>
              <a:t>Analysis of roles and capacities:</a:t>
            </a:r>
            <a:r>
              <a:rPr lang="en-GB" sz="700" dirty="0" smtClean="0"/>
              <a:t> The Ministry of Labour is responsible for the implementation of workers’ rights, but often fails to enforce the policy on minimum wage, given strong resistance from big business interests. Workers are often afraid of reprisals if they claim their rights, given the lack of State protection against abuses by landowners. Rural women in particular still face discrimination in relation to wages and land ownership, and often do not even have identity documents.</a:t>
            </a:r>
            <a:r>
              <a:rPr lang="en-US" sz="700" dirty="0" smtClean="0"/>
              <a:t/>
            </a:r>
            <a:br>
              <a:rPr lang="en-US" sz="700" dirty="0" smtClean="0"/>
            </a:br>
            <a:r>
              <a:rPr lang="en-US" sz="700" dirty="0" smtClean="0"/>
              <a:t>(excerpt from a report of the Special Rapporteur on Right to Food from a country visit in 2005)</a:t>
            </a:r>
          </a:p>
          <a:p>
            <a:pPr eaLnBrk="1" hangingPunct="1">
              <a:lnSpc>
                <a:spcPct val="80000"/>
              </a:lnSpc>
            </a:pPr>
            <a:endParaRPr lang="en-GB" sz="700" dirty="0" smtClean="0"/>
          </a:p>
          <a:p>
            <a:pPr eaLnBrk="1" hangingPunct="1">
              <a:lnSpc>
                <a:spcPct val="80000"/>
              </a:lnSpc>
            </a:pPr>
            <a:endParaRPr lang="en-US" sz="70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4A2CF07A-8581-45B4-BDB7-1D8245BAE072}" type="slidenum">
              <a:rPr lang="en-US" altLang="ja-JP" sz="1200">
                <a:cs typeface="Arial" charset="0"/>
              </a:rPr>
              <a:pPr algn="r"/>
              <a:t>19</a:t>
            </a:fld>
            <a:endParaRPr lang="en-US" altLang="ja-JP" sz="1200">
              <a:cs typeface="Arial" charset="0"/>
            </a:endParaRPr>
          </a:p>
        </p:txBody>
      </p:sp>
      <p:sp>
        <p:nvSpPr>
          <p:cNvPr id="53250" name="Rectangle 2"/>
          <p:cNvSpPr>
            <a:spLocks noGrp="1" noRot="1" noChangeAspect="1" noChangeArrowheads="1" noTextEdit="1"/>
          </p:cNvSpPr>
          <p:nvPr>
            <p:ph type="sldImg"/>
          </p:nvPr>
        </p:nvSpPr>
        <p:spPr>
          <a:xfrm>
            <a:off x="933450" y="739775"/>
            <a:ext cx="4938713" cy="3703638"/>
          </a:xfrm>
          <a:ln/>
        </p:spPr>
      </p:sp>
      <p:sp>
        <p:nvSpPr>
          <p:cNvPr id="53251" name="Rectangle 3"/>
          <p:cNvSpPr>
            <a:spLocks noGrp="1" noChangeArrowheads="1"/>
          </p:cNvSpPr>
          <p:nvPr>
            <p:ph type="body" idx="1"/>
          </p:nvPr>
        </p:nvSpPr>
        <p:spPr>
          <a:xfrm>
            <a:off x="387350" y="4691063"/>
            <a:ext cx="6097588" cy="4830762"/>
          </a:xfrm>
          <a:noFill/>
          <a:ln/>
        </p:spPr>
        <p:txBody>
          <a:bodyPr/>
          <a:lstStyle/>
          <a:p>
            <a:pPr marL="228600" indent="-228600" eaLnBrk="1" hangingPunct="1">
              <a:spcBef>
                <a:spcPct val="0"/>
              </a:spcBef>
            </a:pPr>
            <a:r>
              <a:rPr lang="en-GB" altLang="zh-CN" sz="700" b="1" smtClean="0">
                <a:cs typeface="宋体"/>
              </a:rPr>
              <a:t>Continuing with the idea in the previous slide that the State is the primary duty bearer under international law, explain that:</a:t>
            </a:r>
          </a:p>
          <a:p>
            <a:pPr marL="228600" indent="-228600" eaLnBrk="1" hangingPunct="1">
              <a:spcBef>
                <a:spcPct val="0"/>
              </a:spcBef>
            </a:pPr>
            <a:r>
              <a:rPr lang="en-GB" altLang="zh-CN" sz="700" b="1" smtClean="0">
                <a:cs typeface="宋体"/>
              </a:rPr>
              <a:t> </a:t>
            </a:r>
          </a:p>
          <a:p>
            <a:pPr marL="228600" indent="-228600" eaLnBrk="1" hangingPunct="1">
              <a:spcBef>
                <a:spcPct val="0"/>
              </a:spcBef>
            </a:pPr>
            <a:r>
              <a:rPr lang="en-GB" altLang="zh-CN" sz="700" b="1" smtClean="0">
                <a:cs typeface="宋体"/>
              </a:rPr>
              <a:t>States Parties</a:t>
            </a:r>
            <a:r>
              <a:rPr lang="en-GB" altLang="zh-CN" sz="700" smtClean="0">
                <a:cs typeface="宋体"/>
              </a:rPr>
              <a:t> have specific obligations to respect, protect, and fulfil the rights recognized in the treaty and to take the necessary action towards their implementation.</a:t>
            </a:r>
            <a:r>
              <a:rPr lang="en-US" altLang="zh-CN" sz="700" smtClean="0">
                <a:cs typeface="宋体"/>
              </a:rPr>
              <a:t> All rights, to varying degrees, entail obligations of an </a:t>
            </a:r>
            <a:r>
              <a:rPr lang="en-US" altLang="zh-CN" sz="700" b="1" i="1" smtClean="0">
                <a:cs typeface="宋体"/>
              </a:rPr>
              <a:t>immediate</a:t>
            </a:r>
            <a:r>
              <a:rPr lang="en-US" altLang="zh-CN" sz="700" b="1" smtClean="0">
                <a:cs typeface="宋体"/>
              </a:rPr>
              <a:t> kind</a:t>
            </a:r>
            <a:r>
              <a:rPr lang="en-US" altLang="zh-CN" sz="700" smtClean="0">
                <a:cs typeface="宋体"/>
              </a:rPr>
              <a:t>, such as the obligation not to discriminate in the realization of the right in question. In the case of economic, social and cultural rights in particular, obligations can also be </a:t>
            </a:r>
            <a:r>
              <a:rPr lang="en-US" altLang="zh-CN" sz="700" b="1" smtClean="0">
                <a:cs typeface="宋体"/>
              </a:rPr>
              <a:t>of a </a:t>
            </a:r>
            <a:r>
              <a:rPr lang="en-US" altLang="zh-CN" sz="700" b="1" i="1" smtClean="0">
                <a:cs typeface="宋体"/>
              </a:rPr>
              <a:t>progressive</a:t>
            </a:r>
            <a:r>
              <a:rPr lang="en-US" altLang="zh-CN" sz="700" b="1" smtClean="0">
                <a:cs typeface="宋体"/>
              </a:rPr>
              <a:t> kind</a:t>
            </a:r>
            <a:r>
              <a:rPr lang="en-US" altLang="zh-CN" sz="700" smtClean="0">
                <a:cs typeface="宋体"/>
              </a:rPr>
              <a:t>, the realization of the right being subject to resource constraints.</a:t>
            </a:r>
            <a:endParaRPr lang="en-GB" altLang="ja-JP" sz="700" smtClean="0">
              <a:cs typeface="ＭＳ Ｐゴシック"/>
            </a:endParaRPr>
          </a:p>
          <a:p>
            <a:pPr marL="228600" indent="-228600" eaLnBrk="1" hangingPunct="1">
              <a:spcBef>
                <a:spcPct val="0"/>
              </a:spcBef>
            </a:pPr>
            <a:endParaRPr lang="en-US" altLang="ja-JP" sz="700" smtClean="0">
              <a:cs typeface="ＭＳ Ｐゴシック"/>
            </a:endParaRPr>
          </a:p>
          <a:p>
            <a:pPr marL="228600" indent="-228600" eaLnBrk="1" hangingPunct="1">
              <a:spcBef>
                <a:spcPct val="0"/>
              </a:spcBef>
            </a:pPr>
            <a:r>
              <a:rPr lang="en-GB" altLang="ja-JP" sz="700" smtClean="0">
                <a:cs typeface="ＭＳ Ｐゴシック"/>
              </a:rPr>
              <a:t>the </a:t>
            </a:r>
            <a:r>
              <a:rPr lang="en-GB" altLang="ja-JP" sz="700" b="1" smtClean="0">
                <a:cs typeface="ＭＳ Ｐゴシック"/>
              </a:rPr>
              <a:t>obligation to</a:t>
            </a:r>
            <a:r>
              <a:rPr lang="en-GB" altLang="ja-JP" sz="700" smtClean="0">
                <a:cs typeface="ＭＳ Ｐゴシック"/>
              </a:rPr>
              <a:t> </a:t>
            </a:r>
            <a:r>
              <a:rPr lang="en-GB" altLang="ja-JP" sz="700" b="1" i="1" smtClean="0">
                <a:cs typeface="ＭＳ Ｐゴシック"/>
              </a:rPr>
              <a:t>respect</a:t>
            </a:r>
            <a:r>
              <a:rPr lang="en-GB" altLang="ja-JP" sz="700" smtClean="0">
                <a:cs typeface="ＭＳ Ｐゴシック"/>
              </a:rPr>
              <a:t> the human rights of all people within its jurisdiction, meaning </a:t>
            </a:r>
            <a:r>
              <a:rPr lang="en-GB" altLang="ja-JP" sz="700" u="sng" smtClean="0">
                <a:cs typeface="ＭＳ Ｐゴシック"/>
              </a:rPr>
              <a:t>abstaining from any conduct or activity</a:t>
            </a:r>
            <a:r>
              <a:rPr lang="en-GB" altLang="ja-JP" sz="700" smtClean="0">
                <a:cs typeface="ＭＳ Ｐゴシック"/>
              </a:rPr>
              <a:t> that violates human rights. This obligation requires States to ensure that human rights are fully respected in state policies, laws and actions, including those of public officials.</a:t>
            </a:r>
          </a:p>
          <a:p>
            <a:pPr marL="228600" indent="-228600" eaLnBrk="1" hangingPunct="1">
              <a:spcBef>
                <a:spcPct val="0"/>
              </a:spcBef>
            </a:pPr>
            <a:r>
              <a:rPr lang="en-GB" altLang="ja-JP" sz="700" smtClean="0">
                <a:cs typeface="ＭＳ Ｐゴシック"/>
              </a:rPr>
              <a:t>  the </a:t>
            </a:r>
            <a:r>
              <a:rPr lang="en-GB" altLang="ja-JP" sz="700" b="1" smtClean="0">
                <a:cs typeface="ＭＳ Ｐゴシック"/>
              </a:rPr>
              <a:t>obligation to</a:t>
            </a:r>
            <a:r>
              <a:rPr lang="en-GB" altLang="ja-JP" sz="700" smtClean="0">
                <a:cs typeface="ＭＳ Ｐゴシック"/>
              </a:rPr>
              <a:t> </a:t>
            </a:r>
            <a:r>
              <a:rPr lang="en-GB" altLang="ja-JP" sz="700" b="1" i="1" smtClean="0">
                <a:cs typeface="ＭＳ Ｐゴシック"/>
              </a:rPr>
              <a:t>protect</a:t>
            </a:r>
            <a:r>
              <a:rPr lang="en-GB" altLang="ja-JP" sz="700" smtClean="0">
                <a:cs typeface="ＭＳ Ｐゴシック"/>
              </a:rPr>
              <a:t> the human rights of all people without discrimination </a:t>
            </a:r>
            <a:r>
              <a:rPr lang="en-GB" altLang="ja-JP" sz="700" u="sng" smtClean="0">
                <a:cs typeface="ＭＳ Ｐゴシック"/>
              </a:rPr>
              <a:t>from violations by state and non-state actors</a:t>
            </a:r>
            <a:r>
              <a:rPr lang="en-GB" altLang="ja-JP" sz="700" smtClean="0">
                <a:cs typeface="ＭＳ Ｐゴシック"/>
              </a:rPr>
              <a:t> including individuals, groups, institutions and corporations. This obligation requires States to ensure that everyone enjoys their human rights within their jurisdiction by protecting their human rights from the actions of individuals and groups including corporations, institutions, and public and private bodies. This protection is achieved primarily through the enactment of laws and the establishment of redress procedures, as well as through national mechanisms to monitor human rights violations. </a:t>
            </a:r>
            <a:endParaRPr lang="en-US" altLang="ja-JP" sz="700" smtClean="0">
              <a:cs typeface="ＭＳ Ｐゴシック"/>
            </a:endParaRPr>
          </a:p>
          <a:p>
            <a:pPr marL="228600" indent="-228600" eaLnBrk="1" hangingPunct="1">
              <a:spcBef>
                <a:spcPct val="0"/>
              </a:spcBef>
            </a:pPr>
            <a:r>
              <a:rPr lang="en-GB" altLang="ja-JP" sz="700" smtClean="0">
                <a:cs typeface="ＭＳ Ｐゴシック"/>
              </a:rPr>
              <a:t>the </a:t>
            </a:r>
            <a:r>
              <a:rPr lang="en-GB" altLang="ja-JP" sz="700" b="1" smtClean="0">
                <a:cs typeface="ＭＳ Ｐゴシック"/>
              </a:rPr>
              <a:t>obligation to</a:t>
            </a:r>
            <a:r>
              <a:rPr lang="en-GB" altLang="ja-JP" sz="700" i="1" smtClean="0">
                <a:cs typeface="ＭＳ Ｐゴシック"/>
              </a:rPr>
              <a:t> </a:t>
            </a:r>
            <a:r>
              <a:rPr lang="en-GB" altLang="ja-JP" sz="700" b="1" i="1" smtClean="0">
                <a:cs typeface="ＭＳ Ｐゴシック"/>
              </a:rPr>
              <a:t>fulfil</a:t>
            </a:r>
            <a:r>
              <a:rPr lang="en-GB" altLang="ja-JP" sz="700" b="1" smtClean="0">
                <a:cs typeface="ＭＳ Ｐゴシック"/>
              </a:rPr>
              <a:t> (or ensure) </a:t>
            </a:r>
            <a:r>
              <a:rPr lang="en-GB" altLang="ja-JP" sz="700" smtClean="0">
                <a:cs typeface="ＭＳ Ｐゴシック"/>
              </a:rPr>
              <a:t>human rights by creating an </a:t>
            </a:r>
            <a:r>
              <a:rPr lang="en-GB" altLang="ja-JP" sz="700" u="sng" smtClean="0">
                <a:cs typeface="ＭＳ Ｐゴシック"/>
              </a:rPr>
              <a:t>enabling environment</a:t>
            </a:r>
            <a:r>
              <a:rPr lang="en-GB" altLang="ja-JP" sz="700" smtClean="0">
                <a:cs typeface="ＭＳ Ｐゴシック"/>
              </a:rPr>
              <a:t> through all appropriate means particularly through resource allocation. This obligation requires States to take establish measures to ensure the realisation of human rights such as legislative, administrative, or other measures in order to give effect to the rights recognized in the treaty. The International Covenant on Economic, Social and Cultural Rights and the Convention on the Rights of the Child both provide that States should “</a:t>
            </a:r>
            <a:r>
              <a:rPr lang="en-GB" altLang="ja-JP" sz="700" b="1" smtClean="0">
                <a:cs typeface="ＭＳ Ｐゴシック"/>
              </a:rPr>
              <a:t>take steps, to the maximum of available resources, towards the progressive achievement of the full realisation of these rights</a:t>
            </a:r>
            <a:r>
              <a:rPr lang="en-GB" altLang="ja-JP" sz="700" smtClean="0">
                <a:cs typeface="ＭＳ Ｐゴシック"/>
              </a:rPr>
              <a:t>.” Thus, the State must take steps such as by setting goals, targets and timeframes for their national plans for fulfilling rights, which may also include seeking international development assistance. The obligation to fulfil includes promoting respect for human rights and fundamental freedoms through, for example, </a:t>
            </a:r>
            <a:r>
              <a:rPr lang="en-GB" altLang="ja-JP" sz="700" u="sng" smtClean="0">
                <a:cs typeface="ＭＳ Ｐゴシック"/>
              </a:rPr>
              <a:t>human rights education and training</a:t>
            </a:r>
            <a:r>
              <a:rPr lang="en-GB" altLang="ja-JP" sz="700" smtClean="0">
                <a:cs typeface="ＭＳ Ｐゴシック"/>
              </a:rPr>
              <a:t>, and ensuring that human rights principles and standards recognized in the human rights treaties are widely known, as well as other measures necessary to prevent violations of human rights.</a:t>
            </a:r>
            <a:endParaRPr lang="en-US" altLang="ja-JP" sz="700" smtClean="0">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a:ln/>
        </p:spPr>
      </p:sp>
      <p:sp>
        <p:nvSpPr>
          <p:cNvPr id="17410" name="Notes Placeholder 2"/>
          <p:cNvSpPr>
            <a:spLocks noGrp="1"/>
          </p:cNvSpPr>
          <p:nvPr>
            <p:ph type="body" idx="1"/>
          </p:nvPr>
        </p:nvSpPr>
        <p:spPr>
          <a:noFill/>
          <a:ln/>
        </p:spPr>
        <p:txBody>
          <a:bodyPr/>
          <a:lstStyle/>
          <a:p>
            <a:endParaRPr lang="en-GB" smtClean="0"/>
          </a:p>
        </p:txBody>
      </p:sp>
      <p:sp>
        <p:nvSpPr>
          <p:cNvPr id="17411" name="Slide Number Placeholder 3"/>
          <p:cNvSpPr>
            <a:spLocks noGrp="1"/>
          </p:cNvSpPr>
          <p:nvPr>
            <p:ph type="sldNum" sz="quarter" idx="5"/>
          </p:nvPr>
        </p:nvSpPr>
        <p:spPr>
          <a:noFill/>
        </p:spPr>
        <p:txBody>
          <a:bodyPr/>
          <a:lstStyle/>
          <a:p>
            <a:fld id="{1803FA7E-3FDB-4174-B0AD-484B268D8239}"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a:ln/>
        </p:spPr>
      </p:sp>
      <p:sp>
        <p:nvSpPr>
          <p:cNvPr id="55298" name="Notes Placeholder 2"/>
          <p:cNvSpPr>
            <a:spLocks noGrp="1"/>
          </p:cNvSpPr>
          <p:nvPr>
            <p:ph type="body" idx="1"/>
          </p:nvPr>
        </p:nvSpPr>
        <p:spPr>
          <a:noFill/>
          <a:ln/>
        </p:spPr>
        <p:txBody>
          <a:bodyPr/>
          <a:lstStyle/>
          <a:p>
            <a:pPr eaLnBrk="1" hangingPunct="1">
              <a:lnSpc>
                <a:spcPct val="90000"/>
              </a:lnSpc>
              <a:buFont typeface="Calibri" pitchFamily="34" charset="0"/>
              <a:buNone/>
            </a:pPr>
            <a:r>
              <a:rPr lang="en-US" sz="700" smtClean="0"/>
              <a:t>HIDDEN SLIDE</a:t>
            </a:r>
          </a:p>
          <a:p>
            <a:pPr eaLnBrk="1" hangingPunct="1">
              <a:lnSpc>
                <a:spcPct val="90000"/>
              </a:lnSpc>
              <a:buFont typeface="Calibri" pitchFamily="34" charset="0"/>
              <a:buAutoNum type="arabicPeriod"/>
            </a:pPr>
            <a:r>
              <a:rPr lang="en-US" sz="700" smtClean="0"/>
              <a:t>Example: As participants to share their views on the following: what does it mean for reproductive health services to be available? What does it mean for services to be accessible? What does it mean for services to be acceptable? What does it mean for services to be of high quality? </a:t>
            </a:r>
            <a:r>
              <a:rPr lang="en-GB" sz="700" b="1" smtClean="0">
                <a:ea typeface="宋体"/>
                <a:cs typeface="宋体"/>
              </a:rPr>
              <a:t>FOR EXAMPLE: When supporting the implementation of a HRBA in a sexual and reproductive health (SRH) programme, the key human rights </a:t>
            </a:r>
            <a:r>
              <a:rPr lang="en-GB" sz="700" b="1" u="sng" smtClean="0">
                <a:ea typeface="宋体"/>
                <a:cs typeface="宋体"/>
              </a:rPr>
              <a:t>standards</a:t>
            </a:r>
            <a:r>
              <a:rPr lang="en-GB" sz="700" b="1" smtClean="0">
                <a:ea typeface="宋体"/>
                <a:cs typeface="宋体"/>
              </a:rPr>
              <a:t> to keep in mind are the elements of the 3AQ:</a:t>
            </a:r>
          </a:p>
          <a:p>
            <a:pPr eaLnBrk="1" hangingPunct="1">
              <a:lnSpc>
                <a:spcPct val="90000"/>
              </a:lnSpc>
              <a:buFontTx/>
              <a:buChar char="•"/>
            </a:pPr>
            <a:r>
              <a:rPr lang="en-GB" sz="700" b="1" smtClean="0">
                <a:ea typeface="宋体"/>
                <a:cs typeface="宋体"/>
              </a:rPr>
              <a:t>Availability:</a:t>
            </a:r>
            <a:r>
              <a:rPr lang="en-GB" sz="700" smtClean="0">
                <a:ea typeface="宋体"/>
                <a:cs typeface="宋体"/>
              </a:rPr>
              <a:t> The national SRH programme should aim to make functioning sexual and reproductive health and health-care facilities, goods and services, as well as programmes, available in sufficient quantity within the country. These goods and services include, for example,  safe and potable drinking water and adequate sanitation facilities, hospitals, clinics and other health-related buildings, trained medical and professional personnel receiving domestically competitive salaries, and essential drugs (including antiretroviral therapy) as defined by the WHO Action Programme on Essential Drugs.</a:t>
            </a:r>
          </a:p>
          <a:p>
            <a:pPr eaLnBrk="1" hangingPunct="1">
              <a:lnSpc>
                <a:spcPct val="90000"/>
              </a:lnSpc>
              <a:buFontTx/>
              <a:buChar char="•"/>
            </a:pPr>
            <a:r>
              <a:rPr lang="en-GB" sz="700" b="1" smtClean="0">
                <a:ea typeface="宋体"/>
                <a:cs typeface="宋体"/>
              </a:rPr>
              <a:t>Accessibility</a:t>
            </a:r>
            <a:r>
              <a:rPr lang="en-GB" sz="700" i="1" smtClean="0">
                <a:ea typeface="宋体"/>
                <a:cs typeface="宋体"/>
              </a:rPr>
              <a:t>:</a:t>
            </a:r>
            <a:r>
              <a:rPr lang="en-GB" sz="700" smtClean="0">
                <a:ea typeface="宋体"/>
                <a:cs typeface="宋体"/>
              </a:rPr>
              <a:t> Sexual and reproductive health facilities, goods and services have to be accessible to everyone without discrimination, within the jurisdiction of the State party. Accessibility has four overlapping dimensions:</a:t>
            </a:r>
          </a:p>
          <a:p>
            <a:pPr marL="1143000" lvl="2" indent="-228600" eaLnBrk="1" hangingPunct="1">
              <a:lnSpc>
                <a:spcPct val="90000"/>
              </a:lnSpc>
              <a:buFontTx/>
              <a:buChar char="•"/>
            </a:pPr>
            <a:r>
              <a:rPr lang="en-GB" sz="700" i="1" smtClean="0">
                <a:ea typeface="宋体"/>
                <a:cs typeface="宋体"/>
              </a:rPr>
              <a:t>Non-discrimination:</a:t>
            </a:r>
            <a:r>
              <a:rPr lang="en-GB" sz="700" smtClean="0">
                <a:ea typeface="宋体"/>
                <a:cs typeface="宋体"/>
              </a:rPr>
              <a:t> sexual and reproductive health facilities, goods and services must be accessible to all, especially the most marginalized sections of the population, in law and in fact, without discrimination on any of the prohibited grounds. </a:t>
            </a:r>
          </a:p>
          <a:p>
            <a:pPr marL="1143000" lvl="2" indent="-228600" eaLnBrk="1" hangingPunct="1">
              <a:lnSpc>
                <a:spcPct val="90000"/>
              </a:lnSpc>
              <a:buFontTx/>
              <a:buChar char="•"/>
            </a:pPr>
            <a:r>
              <a:rPr lang="en-GB" sz="700" i="1" smtClean="0">
                <a:ea typeface="宋体"/>
                <a:cs typeface="宋体"/>
              </a:rPr>
              <a:t>Physical accessibility</a:t>
            </a:r>
            <a:r>
              <a:rPr lang="en-GB" sz="700" smtClean="0">
                <a:ea typeface="宋体"/>
                <a:cs typeface="宋体"/>
              </a:rPr>
              <a:t>: sexual and reproductive health facilities, goods and services must be within safe physical reach for all sections of the population, especially marginalized groups, such as those living in extreme poverty, especially disadvantaged adolescents and youth, women survivors of violence and abuse, out-of-school youth, women living with HIV, women engaged in sex work, minorities and indigenous people, women living with disabilities, refugees and internally displaced persons, women living under occupation, and ageing populations. Accessibility also implies that medical services and underlying determinants of health, such as safe and potable water and adequate sanitation facilities, are within safe physical reach, including in rural areas. Accessibility further includes adequate access to buildings for persons with disabilities.</a:t>
            </a:r>
          </a:p>
          <a:p>
            <a:pPr marL="1143000" lvl="2" indent="-228600" eaLnBrk="1" hangingPunct="1">
              <a:lnSpc>
                <a:spcPct val="90000"/>
              </a:lnSpc>
              <a:buFontTx/>
              <a:buChar char="•"/>
            </a:pPr>
            <a:r>
              <a:rPr lang="en-GB" sz="700" i="1" smtClean="0">
                <a:ea typeface="宋体"/>
                <a:cs typeface="宋体"/>
              </a:rPr>
              <a:t>Economic accessibility (affordability):</a:t>
            </a:r>
            <a:r>
              <a:rPr lang="en-GB" sz="700" smtClean="0">
                <a:ea typeface="宋体"/>
                <a:cs typeface="宋体"/>
              </a:rPr>
              <a:t> sexual and reproductive health facilities, goods and services must be affordable for all. Payment for sexual and reproductive health-care services, as well as services related to the underlying determinants of health, has to be based on the principle of equity, ensuring that these services, whether privately or publicly provided, are affordable for all, including socially disadvantaged groups. Equity demands that poorer households should not be disproportionately burdened with health expenses as compared to richer households.</a:t>
            </a:r>
          </a:p>
          <a:p>
            <a:pPr marL="1143000" lvl="2" indent="-228600" eaLnBrk="1" hangingPunct="1">
              <a:lnSpc>
                <a:spcPct val="90000"/>
              </a:lnSpc>
              <a:buFontTx/>
              <a:buChar char="•"/>
            </a:pPr>
            <a:r>
              <a:rPr lang="en-GB" sz="700" i="1" smtClean="0">
                <a:ea typeface="宋体"/>
                <a:cs typeface="宋体"/>
              </a:rPr>
              <a:t>Information accessibility</a:t>
            </a:r>
            <a:r>
              <a:rPr lang="en-GB" sz="700" smtClean="0">
                <a:ea typeface="宋体"/>
                <a:cs typeface="宋体"/>
              </a:rPr>
              <a:t>: accessibility includes the right to seek, receive and impart information and ideas concerning sexual and reproductive health issues. However, accessibility of information should not impair the right to have personal health data treated with confidentiality.</a:t>
            </a:r>
          </a:p>
          <a:p>
            <a:pPr eaLnBrk="1" hangingPunct="1">
              <a:lnSpc>
                <a:spcPct val="90000"/>
              </a:lnSpc>
              <a:buFontTx/>
              <a:buChar char="•"/>
            </a:pPr>
            <a:r>
              <a:rPr lang="en-GB" sz="700" b="1" smtClean="0">
                <a:ea typeface="宋体"/>
                <a:cs typeface="宋体"/>
              </a:rPr>
              <a:t>Acceptability</a:t>
            </a:r>
            <a:r>
              <a:rPr lang="en-GB" sz="700" b="1" i="1" smtClean="0">
                <a:ea typeface="宋体"/>
                <a:cs typeface="宋体"/>
              </a:rPr>
              <a:t>:</a:t>
            </a:r>
            <a:r>
              <a:rPr lang="en-GB" sz="700" smtClean="0">
                <a:ea typeface="宋体"/>
                <a:cs typeface="宋体"/>
              </a:rPr>
              <a:t> All sexual and reproductive health facilities, goods and services must be respectful of medical ethics and culturally appropriate, i.e. respectful of the culture of individuals, minorities, peoples and communities, sensitive to gender and life-cycle requirements, as well as designed to respect confidentiality and improve the health status of those concerned.</a:t>
            </a:r>
          </a:p>
          <a:p>
            <a:pPr eaLnBrk="1" hangingPunct="1">
              <a:lnSpc>
                <a:spcPct val="90000"/>
              </a:lnSpc>
              <a:buFontTx/>
              <a:buChar char="•"/>
            </a:pPr>
            <a:r>
              <a:rPr lang="en-GB" sz="700" b="1" smtClean="0">
                <a:ea typeface="宋体"/>
                <a:cs typeface="宋体"/>
              </a:rPr>
              <a:t>Quality:</a:t>
            </a:r>
            <a:r>
              <a:rPr lang="en-GB" sz="700" smtClean="0">
                <a:ea typeface="宋体"/>
                <a:cs typeface="宋体"/>
              </a:rPr>
              <a:t> As well as being culturally acceptable, sexual and reproductive health facilities, goods and services must also be scientifically and medically appropriate and of good quality. This requires, for example, skilled medical personnel, scientifically approved and unexpired drugs and hospital equipment, safe and potable water, and adequate sanitation.</a:t>
            </a:r>
          </a:p>
          <a:p>
            <a:pPr eaLnBrk="1" hangingPunct="1">
              <a:lnSpc>
                <a:spcPct val="90000"/>
              </a:lnSpc>
              <a:buFontTx/>
              <a:buChar char="•"/>
            </a:pPr>
            <a:endParaRPr lang="en-GB" sz="700" smtClean="0">
              <a:ea typeface="宋体"/>
              <a:cs typeface="宋体"/>
            </a:endParaRPr>
          </a:p>
          <a:p>
            <a:pPr eaLnBrk="1" hangingPunct="1">
              <a:lnSpc>
                <a:spcPct val="90000"/>
              </a:lnSpc>
            </a:pPr>
            <a:r>
              <a:rPr lang="en-GB" sz="700" b="1" smtClean="0">
                <a:ea typeface="宋体"/>
                <a:cs typeface="宋体"/>
              </a:rPr>
              <a:t>Extracted from UNFPA and Harvard School of Public Health (2010) and adapted from UNDP material</a:t>
            </a:r>
          </a:p>
          <a:p>
            <a:pPr eaLnBrk="1" hangingPunct="1">
              <a:lnSpc>
                <a:spcPct val="90000"/>
              </a:lnSpc>
            </a:pPr>
            <a:endParaRPr lang="en-US" sz="700" smtClean="0"/>
          </a:p>
        </p:txBody>
      </p:sp>
      <p:sp>
        <p:nvSpPr>
          <p:cNvPr id="55299"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98B03D5B-8634-482C-835F-E9FBA9418548}" type="slidenum">
              <a:rPr lang="en-US" sz="1200">
                <a:cs typeface="Arial" charset="0"/>
              </a:rPr>
              <a:pPr algn="r"/>
              <a:t>20</a:t>
            </a:fld>
            <a:endParaRPr lang="en-US" sz="120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p:spPr>
        <p:txBody>
          <a:bodyPr/>
          <a:lstStyle/>
          <a:p>
            <a:pPr eaLnBrk="1" hangingPunct="1"/>
            <a:r>
              <a:rPr lang="en-US" smtClean="0"/>
              <a:t>HIDDEN SLIDE</a:t>
            </a:r>
          </a:p>
        </p:txBody>
      </p:sp>
      <p:sp>
        <p:nvSpPr>
          <p:cNvPr id="57347"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D5994C93-BFCC-4A9E-97B9-38485DA088B8}" type="slidenum">
              <a:rPr lang="en-US" sz="1200">
                <a:cs typeface="Arial" charset="0"/>
              </a:rPr>
              <a:pPr algn="r"/>
              <a:t>21</a:t>
            </a:fld>
            <a:endParaRPr lang="en-US" sz="120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a:ln/>
        </p:spPr>
      </p:sp>
      <p:sp>
        <p:nvSpPr>
          <p:cNvPr id="59394" name="Notes Placeholder 2"/>
          <p:cNvSpPr>
            <a:spLocks noGrp="1"/>
          </p:cNvSpPr>
          <p:nvPr>
            <p:ph type="body" idx="1"/>
          </p:nvPr>
        </p:nvSpPr>
        <p:spPr>
          <a:noFill/>
          <a:ln/>
        </p:spPr>
        <p:txBody>
          <a:bodyPr/>
          <a:lstStyle/>
          <a:p>
            <a:r>
              <a:rPr lang="en-GB" smtClean="0"/>
              <a:t>HIDDEN SLIDE</a:t>
            </a:r>
          </a:p>
        </p:txBody>
      </p:sp>
      <p:sp>
        <p:nvSpPr>
          <p:cNvPr id="59395" name="Slide Number Placeholder 3"/>
          <p:cNvSpPr>
            <a:spLocks noGrp="1"/>
          </p:cNvSpPr>
          <p:nvPr>
            <p:ph type="sldNum" sz="quarter" idx="5"/>
          </p:nvPr>
        </p:nvSpPr>
        <p:spPr>
          <a:noFill/>
        </p:spPr>
        <p:txBody>
          <a:bodyPr/>
          <a:lstStyle/>
          <a:p>
            <a:fld id="{8D8CB065-9C24-4CAB-AF08-AEE264D89F20}"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a:xfrm>
            <a:off x="1141413" y="427038"/>
            <a:ext cx="4567237" cy="3425825"/>
          </a:xfrm>
          <a:ln/>
        </p:spPr>
      </p:sp>
      <p:sp>
        <p:nvSpPr>
          <p:cNvPr id="61442" name="Notes Placeholder 2"/>
          <p:cNvSpPr>
            <a:spLocks noGrp="1"/>
          </p:cNvSpPr>
          <p:nvPr>
            <p:ph type="body" idx="1"/>
          </p:nvPr>
        </p:nvSpPr>
        <p:spPr>
          <a:xfrm>
            <a:off x="258763" y="4081463"/>
            <a:ext cx="6067425" cy="4445000"/>
          </a:xfrm>
          <a:noFill/>
          <a:ln/>
        </p:spPr>
        <p:txBody>
          <a:bodyPr/>
          <a:lstStyle/>
          <a:p>
            <a:pPr eaLnBrk="1" hangingPunct="1">
              <a:lnSpc>
                <a:spcPct val="90000"/>
              </a:lnSpc>
            </a:pPr>
            <a:r>
              <a:rPr lang="en-GB" sz="700" smtClean="0">
                <a:hlinkClick r:id="rId3" action="ppaction://hlinkfile"/>
              </a:rPr>
              <a:t>HIDDEN SLIDE</a:t>
            </a:r>
          </a:p>
          <a:p>
            <a:pPr eaLnBrk="1" hangingPunct="1">
              <a:lnSpc>
                <a:spcPct val="90000"/>
              </a:lnSpc>
            </a:pPr>
            <a:r>
              <a:rPr lang="en-GB" sz="700" smtClean="0"/>
              <a:t>The right to work is set out in Article 23 of the Universal Declaration of Human Rights and Article 6 of the ICESCR. The International Labour Organization has at the very core of its mandate the promotion of “decent work”, a term that was adopted by the CESCR in general comment No. 18. General Assembly Resolution 63/199 of March 2009, requests the UN funds, programmes, specialized agencies and financial institutions to mainstream the goals of full and productive employment and decent work for all in their policies, programmes and activities. MDG 1 target 1.B is the achievement of full and productive employment and decent work for all, including women and young people. </a:t>
            </a:r>
          </a:p>
          <a:p>
            <a:pPr eaLnBrk="1" hangingPunct="1">
              <a:lnSpc>
                <a:spcPct val="90000"/>
              </a:lnSpc>
            </a:pPr>
            <a:endParaRPr lang="en-GB" sz="700" smtClean="0"/>
          </a:p>
          <a:p>
            <a:pPr eaLnBrk="1" hangingPunct="1">
              <a:lnSpc>
                <a:spcPct val="90000"/>
              </a:lnSpc>
            </a:pPr>
            <a:r>
              <a:rPr lang="en-GB" sz="700" smtClean="0"/>
              <a:t>In its general comment, the CESCR relies on a number of ILO Conventions in order to give substance to the right to work, to “decent work”:</a:t>
            </a:r>
          </a:p>
          <a:p>
            <a:pPr eaLnBrk="1" hangingPunct="1">
              <a:lnSpc>
                <a:spcPct val="90000"/>
              </a:lnSpc>
            </a:pPr>
            <a:endParaRPr lang="en-GB" sz="700" smtClean="0"/>
          </a:p>
          <a:p>
            <a:pPr eaLnBrk="1" hangingPunct="1">
              <a:lnSpc>
                <a:spcPct val="90000"/>
              </a:lnSpc>
              <a:buFontTx/>
              <a:buChar char="-"/>
            </a:pPr>
            <a:r>
              <a:rPr lang="en-GB" sz="700" b="1" smtClean="0"/>
              <a:t>No forced or compulsory labour </a:t>
            </a:r>
            <a:r>
              <a:rPr lang="en-GB" sz="700" smtClean="0"/>
              <a:t>– ILO Forced Labour Conventions Nos 29 and 105 are referenced on this point – forced or compulsory labour is defined as all work or service which is exacted from any person under menace of penalty and for which the person has not offered himself or herself voluntarily. These Conventions are among the highest ratified, with 174 and 169 ratifications respectively. As a fundamental Convention, Governments are required to report every two years on its application, and the Committee of Experts on the Application of Conventions and Recommendations issues observations, which can provide a wealth of information on the particular situation in a State. All ratified Conventions are monitored by the Committee of Experts.</a:t>
            </a:r>
          </a:p>
          <a:p>
            <a:pPr eaLnBrk="1" hangingPunct="1">
              <a:lnSpc>
                <a:spcPct val="90000"/>
              </a:lnSpc>
              <a:buFontTx/>
              <a:buChar char="-"/>
            </a:pPr>
            <a:endParaRPr lang="en-GB" sz="700" smtClean="0"/>
          </a:p>
          <a:p>
            <a:pPr eaLnBrk="1" hangingPunct="1">
              <a:lnSpc>
                <a:spcPct val="90000"/>
              </a:lnSpc>
              <a:buFontTx/>
              <a:buChar char="-"/>
            </a:pPr>
            <a:r>
              <a:rPr lang="en-GB" sz="700" b="1" smtClean="0"/>
              <a:t>Available</a:t>
            </a:r>
            <a:r>
              <a:rPr lang="en-GB" sz="700" smtClean="0"/>
              <a:t> – reference is made to ILO Employment Policy Convention, 1964 (No. 122), which provides that States shall declare and pursue, as a major goal, an active policy designed to promote full, productive and freely chosen employment, with one of the aims being to ensure that there is work for all who are available for and seeking work. The general comment also refers to the need to provide specialized services to assist and support individuals in order to enable them to identify and find available employment.</a:t>
            </a:r>
          </a:p>
          <a:p>
            <a:pPr eaLnBrk="1" hangingPunct="1">
              <a:lnSpc>
                <a:spcPct val="90000"/>
              </a:lnSpc>
              <a:buFontTx/>
              <a:buChar char="-"/>
            </a:pPr>
            <a:endParaRPr lang="en-GB" sz="700" smtClean="0"/>
          </a:p>
          <a:p>
            <a:pPr eaLnBrk="1" hangingPunct="1">
              <a:lnSpc>
                <a:spcPct val="90000"/>
              </a:lnSpc>
              <a:buFontTx/>
              <a:buChar char="-"/>
            </a:pPr>
            <a:r>
              <a:rPr lang="en-GB" sz="700" b="1" smtClean="0"/>
              <a:t>Accessible</a:t>
            </a:r>
            <a:r>
              <a:rPr lang="en-GB" sz="700" smtClean="0"/>
              <a:t> – The general comment refers to ILO Discrimination (Employment and Occupation) Convention, 1958 (No. 111), in particular the obligation of ratifying States to declare and pursue a national policy to promote equality of opportunity and treatment in respect of employment and occupation with a view to eliminating any discrimination in respect thereof. The Convention enumerates 7 grounds of discrimination - race, sex, colour, religion, national extraction, social origin, political opinion – but also provides for the addition of prohibited grounds by States, and many States have added HIV status, sexual orientation, age, disability, etc. The Convention has been ratified by 169 countries, thus also providing considerable information and recommendations through the supervisory bodies.</a:t>
            </a:r>
          </a:p>
          <a:p>
            <a:pPr eaLnBrk="1" hangingPunct="1">
              <a:lnSpc>
                <a:spcPct val="90000"/>
              </a:lnSpc>
              <a:buFontTx/>
              <a:buChar char="-"/>
            </a:pPr>
            <a:endParaRPr lang="en-GB" sz="700" smtClean="0"/>
          </a:p>
          <a:p>
            <a:pPr eaLnBrk="1" hangingPunct="1">
              <a:lnSpc>
                <a:spcPct val="90000"/>
              </a:lnSpc>
              <a:buFontTx/>
              <a:buChar char="-"/>
            </a:pPr>
            <a:r>
              <a:rPr lang="en-GB" sz="700" b="1" smtClean="0"/>
              <a:t>Acceptability </a:t>
            </a:r>
            <a:r>
              <a:rPr lang="en-GB" sz="700" smtClean="0"/>
              <a:t>– Convention No. 122 provides that the employment policy should aim at ensuring that there is freedom of choice of employment and the fullest possible opportunity for each worker to qualify for, and to use his or her skills and endowments in, a job for which he or she is well suited, irrespective of race, colour, sex, religion, political opinion, national extraction or social origin. The general comment refers to the right freely to choose and accept work.</a:t>
            </a:r>
          </a:p>
          <a:p>
            <a:pPr eaLnBrk="1" hangingPunct="1">
              <a:lnSpc>
                <a:spcPct val="90000"/>
              </a:lnSpc>
              <a:buFontTx/>
              <a:buChar char="-"/>
            </a:pPr>
            <a:endParaRPr lang="en-GB" sz="700" smtClean="0"/>
          </a:p>
          <a:p>
            <a:pPr eaLnBrk="1" hangingPunct="1">
              <a:lnSpc>
                <a:spcPct val="90000"/>
              </a:lnSpc>
              <a:buFontTx/>
              <a:buChar char="-"/>
            </a:pPr>
            <a:r>
              <a:rPr lang="en-GB" sz="700" b="1" smtClean="0"/>
              <a:t>Quality </a:t>
            </a:r>
            <a:r>
              <a:rPr lang="en-GB" sz="700" smtClean="0"/>
              <a:t>- The term “decent” work makes it clear that not just any work is acceptable – as a prerequisite, there must be respect for fundamental rights of workers (no forced labour, no child labour, non-discrimination, freedom of association).  The general comment also refers to the right of workers to just and favourable conditions of work, in particular to safe working conditions, the right to form trade unions, etc.</a:t>
            </a:r>
          </a:p>
          <a:p>
            <a:pPr eaLnBrk="1" hangingPunct="1">
              <a:lnSpc>
                <a:spcPct val="90000"/>
              </a:lnSpc>
              <a:buFontTx/>
              <a:buChar char="-"/>
            </a:pPr>
            <a:endParaRPr lang="en-GB" sz="700" smtClean="0"/>
          </a:p>
          <a:p>
            <a:pPr eaLnBrk="1" hangingPunct="1">
              <a:lnSpc>
                <a:spcPct val="90000"/>
              </a:lnSpc>
            </a:pPr>
            <a:r>
              <a:rPr lang="en-GB" sz="700" smtClean="0"/>
              <a:t>The ILO decent work agenda has four elements that can be useful in this discussion:</a:t>
            </a:r>
          </a:p>
          <a:p>
            <a:pPr eaLnBrk="1" hangingPunct="1">
              <a:lnSpc>
                <a:spcPct val="90000"/>
              </a:lnSpc>
            </a:pPr>
            <a:r>
              <a:rPr lang="en-GB" sz="700" b="1" smtClean="0">
                <a:hlinkClick r:id="rId3" action="ppaction://hlinkfile"/>
              </a:rPr>
              <a:t>Creating Jobs</a:t>
            </a:r>
            <a:r>
              <a:rPr lang="en-GB" sz="700" smtClean="0"/>
              <a:t> – an economy that generates opportunities for investment, entrepreneurship, skills development, job creation and sustainable livelihoods. </a:t>
            </a:r>
          </a:p>
          <a:p>
            <a:pPr eaLnBrk="1" hangingPunct="1">
              <a:lnSpc>
                <a:spcPct val="90000"/>
              </a:lnSpc>
            </a:pPr>
            <a:r>
              <a:rPr lang="en-GB" sz="700" b="1" smtClean="0">
                <a:hlinkClick r:id="rId4" action="ppaction://hlinkfile"/>
              </a:rPr>
              <a:t>Guaranteeing rights at work</a:t>
            </a:r>
            <a:r>
              <a:rPr lang="en-GB" sz="700" smtClean="0"/>
              <a:t> – to obtain recognition and respect for the rights of workers. All workers, and in particular disadvantaged or poor workers, need representation, participation, and laws that work for their interests. </a:t>
            </a:r>
          </a:p>
          <a:p>
            <a:pPr eaLnBrk="1" hangingPunct="1">
              <a:lnSpc>
                <a:spcPct val="90000"/>
              </a:lnSpc>
            </a:pPr>
            <a:r>
              <a:rPr lang="en-GB" sz="700" b="1" smtClean="0">
                <a:hlinkClick r:id="rId5" action="ppaction://hlinkfile"/>
              </a:rPr>
              <a:t>Extending social protection</a:t>
            </a:r>
            <a:r>
              <a:rPr lang="en-GB" sz="700" smtClean="0"/>
              <a:t> – to promote both inclusion and productivity by ensuring that women and men enjoy working conditions that are safe, allow adequate free time and rest, take into account family and social values, provide for adequate compensation in case of lost or reduced income and permit access to adequate healthcare. </a:t>
            </a:r>
          </a:p>
          <a:p>
            <a:pPr eaLnBrk="1" hangingPunct="1">
              <a:lnSpc>
                <a:spcPct val="90000"/>
              </a:lnSpc>
            </a:pPr>
            <a:r>
              <a:rPr lang="en-GB" sz="700" b="1" smtClean="0">
                <a:hlinkClick r:id="rId6" action="ppaction://hlinkfile"/>
              </a:rPr>
              <a:t>Promoting social dialogue</a:t>
            </a:r>
            <a:r>
              <a:rPr lang="en-GB" sz="700" smtClean="0"/>
              <a:t> – Involving strong and independent workers’ and employers' organizations is central to increasing productivity, avoiding disputes at work, and building cohesive societies</a:t>
            </a:r>
          </a:p>
          <a:p>
            <a:pPr eaLnBrk="1" hangingPunct="1">
              <a:lnSpc>
                <a:spcPct val="90000"/>
              </a:lnSpc>
              <a:buFontTx/>
              <a:buChar char="-"/>
            </a:pPr>
            <a:endParaRPr lang="en-GB" sz="700" smtClean="0"/>
          </a:p>
          <a:p>
            <a:pPr eaLnBrk="1" hangingPunct="1">
              <a:lnSpc>
                <a:spcPct val="90000"/>
              </a:lnSpc>
            </a:pPr>
            <a:endParaRPr lang="en-GB" sz="700" smtClean="0"/>
          </a:p>
          <a:p>
            <a:pPr eaLnBrk="1" hangingPunct="1">
              <a:lnSpc>
                <a:spcPct val="90000"/>
              </a:lnSpc>
            </a:pPr>
            <a:endParaRPr lang="en-GB" sz="700" smtClean="0"/>
          </a:p>
        </p:txBody>
      </p:sp>
      <p:sp>
        <p:nvSpPr>
          <p:cNvPr id="4" name="Slide Number Placeholder 3"/>
          <p:cNvSpPr txBox="1">
            <a:spLocks noGrp="1"/>
          </p:cNvSpPr>
          <p:nvPr/>
        </p:nvSpPr>
        <p:spPr>
          <a:xfrm>
            <a:off x="3849688" y="9378950"/>
            <a:ext cx="2946400" cy="493713"/>
          </a:xfrm>
          <a:prstGeom prst="rect">
            <a:avLst/>
          </a:prstGeom>
          <a:noFill/>
        </p:spPr>
        <p:txBody>
          <a:bodyPr anchor="b"/>
          <a:lstStyle/>
          <a:p>
            <a:pPr algn="r" fontAlgn="auto">
              <a:spcBef>
                <a:spcPts val="0"/>
              </a:spcBef>
              <a:spcAft>
                <a:spcPts val="0"/>
              </a:spcAft>
              <a:defRPr/>
            </a:pPr>
            <a:fld id="{5BB50B81-A5F3-470E-A687-826B74B1581B}" type="slidenum">
              <a:rPr lang="en-US" sz="1200">
                <a:latin typeface="+mn-lt"/>
              </a:rPr>
              <a:pPr algn="r" fontAlgn="auto">
                <a:spcBef>
                  <a:spcPts val="0"/>
                </a:spcBef>
                <a:spcAft>
                  <a:spcPts val="0"/>
                </a:spcAft>
                <a:defRPr/>
              </a:pPr>
              <a:t>23</a:t>
            </a:fld>
            <a:endParaRPr lang="en-US" sz="1200">
              <a:latin typeface="+mn-lt"/>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Rot="1" noChangeAspect="1" noChangeArrowheads="1" noTextEdit="1"/>
          </p:cNvSpPr>
          <p:nvPr>
            <p:ph type="sldImg"/>
          </p:nvPr>
        </p:nvSpPr>
        <p:spPr>
          <a:ln/>
        </p:spPr>
      </p:sp>
      <p:sp>
        <p:nvSpPr>
          <p:cNvPr id="63490" name="Rectangle 3"/>
          <p:cNvSpPr>
            <a:spLocks noGrp="1" noChangeArrowheads="1"/>
          </p:cNvSpPr>
          <p:nvPr>
            <p:ph type="body" idx="1"/>
          </p:nvPr>
        </p:nvSpPr>
        <p:spPr>
          <a:noFill/>
          <a:ln/>
        </p:spPr>
        <p:txBody>
          <a:bodyPr/>
          <a:lstStyle/>
          <a:p>
            <a:pPr eaLnBrk="1" hangingPunct="1">
              <a:lnSpc>
                <a:spcPct val="80000"/>
              </a:lnSpc>
            </a:pPr>
            <a:r>
              <a:rPr lang="en-GB" sz="800" b="1" smtClean="0"/>
              <a:t>The  colour shows a difference between the two sets of principles.  Those in green are content oriented while those in white are process oriented.</a:t>
            </a:r>
          </a:p>
          <a:p>
            <a:pPr eaLnBrk="1" hangingPunct="1">
              <a:lnSpc>
                <a:spcPct val="80000"/>
              </a:lnSpc>
            </a:pPr>
            <a:endParaRPr lang="en-GB" sz="800" b="1" smtClean="0"/>
          </a:p>
          <a:p>
            <a:pPr eaLnBrk="1" hangingPunct="1">
              <a:lnSpc>
                <a:spcPct val="80000"/>
              </a:lnSpc>
            </a:pPr>
            <a:r>
              <a:rPr lang="en-GB" sz="800" b="1" smtClean="0"/>
              <a:t>Tip for presenter. HR Principles will be treated in more detailed through a separate presentation. This is to provide quick understanding of definitions</a:t>
            </a:r>
          </a:p>
          <a:p>
            <a:pPr eaLnBrk="1" hangingPunct="1">
              <a:lnSpc>
                <a:spcPct val="80000"/>
              </a:lnSpc>
            </a:pPr>
            <a:r>
              <a:rPr lang="en-GB" sz="800" b="1" smtClean="0"/>
              <a:t>Universality and inalienability:  </a:t>
            </a:r>
            <a:r>
              <a:rPr lang="en-GB" sz="800" smtClean="0"/>
              <a:t>Human rights are universal and inalienable. Every man, woman or child everywhere in the world are holders of human rights by virtue of being human. The human person in whom they inhere cannot voluntarily give them up. Nor can others take them away from him or her. Article 1 of the UDHR, “All human beings are born free and equal in dignity and rights.” Universality also refers to the obligation of every State to respect and protect the human rights in international instruments. These rights form a core minimum standard to be observed by every State.</a:t>
            </a:r>
          </a:p>
          <a:p>
            <a:pPr eaLnBrk="1" hangingPunct="1">
              <a:lnSpc>
                <a:spcPct val="80000"/>
              </a:lnSpc>
            </a:pPr>
            <a:r>
              <a:rPr lang="en-GB" sz="800" b="1" smtClean="0"/>
              <a:t>Indivisibility: </a:t>
            </a:r>
            <a:r>
              <a:rPr lang="en-GB" sz="800" smtClean="0"/>
              <a:t>Human rights are indivisible. Whether of a civil, cultural, economic, political or social nature, they are </a:t>
            </a:r>
            <a:r>
              <a:rPr lang="en-GB" sz="800" b="1" smtClean="0"/>
              <a:t>all </a:t>
            </a:r>
            <a:r>
              <a:rPr lang="en-GB" sz="800" smtClean="0"/>
              <a:t>inherent to the dignity of every human person.  Consequently, they all have equal status as rights, and cannot be ranked</a:t>
            </a:r>
          </a:p>
          <a:p>
            <a:pPr eaLnBrk="1" hangingPunct="1">
              <a:lnSpc>
                <a:spcPct val="80000"/>
              </a:lnSpc>
            </a:pPr>
            <a:r>
              <a:rPr lang="en-GB" sz="800" b="1" smtClean="0"/>
              <a:t>Inter-dependence and Inter-relatedness: </a:t>
            </a:r>
            <a:r>
              <a:rPr lang="en-GB" sz="800" smtClean="0"/>
              <a:t>The realization of one right often depends, wholly or in part, upon the realization of others. For instance, realization of the right to health may depend, in certain circumstances, on realization of the right to education, the right to information, the right to food and nutrition, the right to safe water and sanitation  etc. A malnourished girl is unable to perform in school and to benefit from an education that will enable her to participate in civil society and in the democratic process. </a:t>
            </a:r>
          </a:p>
          <a:p>
            <a:pPr eaLnBrk="1" hangingPunct="1">
              <a:lnSpc>
                <a:spcPct val="80000"/>
              </a:lnSpc>
            </a:pPr>
            <a:r>
              <a:rPr lang="en-GB" sz="800" b="1" smtClean="0"/>
              <a:t>Equality and Non-discrimination</a:t>
            </a:r>
            <a:r>
              <a:rPr lang="en-GB" sz="800" b="1" i="1" smtClean="0"/>
              <a:t>:  </a:t>
            </a:r>
            <a:r>
              <a:rPr lang="en-GB" sz="800" smtClean="0"/>
              <a:t>All individuals are equal as human beings and by virtue of the inherent dignity of each human person. All human beings are entitled to their human rights without discrimination of any kind, such as race, colour, sex, age, language, religion, political or other opinion, national or social origin, disability, property, birth or other status as established by the human rights treaties and further interpreted by the human rights treaty bodies. For this reason, the advancement of the human rights of both men and women on the basis of equality is an absolute requirement of international human rights law. </a:t>
            </a:r>
          </a:p>
          <a:p>
            <a:pPr eaLnBrk="1" hangingPunct="1">
              <a:lnSpc>
                <a:spcPct val="80000"/>
              </a:lnSpc>
            </a:pPr>
            <a:r>
              <a:rPr lang="en-GB" sz="800" b="1" smtClean="0"/>
              <a:t>Participation and Inclusion: </a:t>
            </a:r>
            <a:r>
              <a:rPr lang="en-GB" sz="800" smtClean="0"/>
              <a:t>Every person and all peoples are entitled to active, free and meaningful participation in, contribution to, and enjoyment of civil, economic, social, cultural and political development in which human rights and fundamental freedoms can be realized.</a:t>
            </a:r>
            <a:r>
              <a:rPr lang="en-US" sz="800" smtClean="0"/>
              <a:t> </a:t>
            </a:r>
          </a:p>
          <a:p>
            <a:pPr eaLnBrk="1" hangingPunct="1">
              <a:lnSpc>
                <a:spcPct val="80000"/>
              </a:lnSpc>
            </a:pPr>
            <a:r>
              <a:rPr lang="en-GB" sz="800" b="1" smtClean="0"/>
              <a:t>Accountability and Rule of Law</a:t>
            </a:r>
            <a:r>
              <a:rPr lang="en-GB" sz="800" b="1" i="1" smtClean="0"/>
              <a:t>:</a:t>
            </a:r>
            <a:r>
              <a:rPr lang="en-GB" sz="800" b="1" smtClean="0"/>
              <a:t> </a:t>
            </a:r>
            <a:r>
              <a:rPr lang="en-GB" sz="800" smtClean="0"/>
              <a:t>States and other duty-bearers are answerable for the observance of human rights. In this regard, they have to comply with the legal norms and standards enshrined in human rights instruments. Where they fail to do so, aggrieved rights-holders are entitled to institute proceedings for appropriate redress</a:t>
            </a:r>
          </a:p>
          <a:p>
            <a:pPr eaLnBrk="1" hangingPunct="1">
              <a:lnSpc>
                <a:spcPct val="80000"/>
              </a:lnSpc>
            </a:pPr>
            <a:endParaRPr lang="en-US" sz="8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A19D9B25-FC57-4282-AC9E-451E0C1A49A0}" type="slidenum">
              <a:rPr lang="en-US" sz="1200">
                <a:cs typeface="Arial" charset="0"/>
              </a:rPr>
              <a:pPr algn="r"/>
              <a:t>25</a:t>
            </a:fld>
            <a:endParaRPr lang="en-US" sz="1200">
              <a:cs typeface="Arial" charset="0"/>
            </a:endParaRPr>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a:ln/>
        </p:spPr>
      </p:sp>
      <p:sp>
        <p:nvSpPr>
          <p:cNvPr id="67586" name="Notes Placeholder 2"/>
          <p:cNvSpPr>
            <a:spLocks noGrp="1"/>
          </p:cNvSpPr>
          <p:nvPr>
            <p:ph type="body" idx="1"/>
          </p:nvPr>
        </p:nvSpPr>
        <p:spPr>
          <a:noFill/>
          <a:ln/>
        </p:spPr>
        <p:txBody>
          <a:bodyPr/>
          <a:lstStyle/>
          <a:p>
            <a:pPr eaLnBrk="1" hangingPunct="1"/>
            <a:r>
              <a:rPr lang="en-US" sz="800" smtClean="0"/>
              <a:t>HIDDEN SLIDE</a:t>
            </a:r>
          </a:p>
          <a:p>
            <a:pPr eaLnBrk="1" hangingPunct="1"/>
            <a:endParaRPr lang="en-US" sz="800" smtClean="0"/>
          </a:p>
          <a:p>
            <a:pPr eaLnBrk="1" hangingPunct="1"/>
            <a:r>
              <a:rPr lang="en-US" sz="800" smtClean="0"/>
              <a:t>NB - make sure that you cover all three principles, if needed assign them (Ideally you would have 6 groups) </a:t>
            </a:r>
          </a:p>
        </p:txBody>
      </p:sp>
      <p:sp>
        <p:nvSpPr>
          <p:cNvPr id="67587"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B3CB20C0-1075-44CC-8DA5-A964DF945052}" type="slidenum">
              <a:rPr lang="en-US" sz="1200">
                <a:cs typeface="Arial" charset="0"/>
              </a:rPr>
              <a:pPr algn="r"/>
              <a:t>26</a:t>
            </a:fld>
            <a:endParaRPr lang="en-US" sz="120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a:ln/>
        </p:spPr>
      </p:sp>
      <p:sp>
        <p:nvSpPr>
          <p:cNvPr id="69634" name="Notes Placeholder 2"/>
          <p:cNvSpPr>
            <a:spLocks noGrp="1"/>
          </p:cNvSpPr>
          <p:nvPr>
            <p:ph type="body" idx="1"/>
          </p:nvPr>
        </p:nvSpPr>
        <p:spPr>
          <a:noFill/>
          <a:ln/>
        </p:spPr>
        <p:txBody>
          <a:bodyPr/>
          <a:lstStyle/>
          <a:p>
            <a:pPr eaLnBrk="1" hangingPunct="1"/>
            <a:r>
              <a:rPr lang="en-US" sz="800" smtClean="0"/>
              <a:t>HIDDEN SLIDE</a:t>
            </a:r>
          </a:p>
          <a:p>
            <a:pPr eaLnBrk="1" hangingPunct="1"/>
            <a:endParaRPr lang="en-US" sz="800" smtClean="0"/>
          </a:p>
          <a:p>
            <a:pPr eaLnBrk="1" hangingPunct="1"/>
            <a:r>
              <a:rPr lang="en-US" sz="800" smtClean="0"/>
              <a:t>- Ask one participant to read the first sentence aloud for the group </a:t>
            </a:r>
            <a:br>
              <a:rPr lang="en-US" sz="800" smtClean="0"/>
            </a:br>
            <a:r>
              <a:rPr lang="en-US" sz="800" smtClean="0"/>
              <a:t>- Ask the group if they agree or not with it? and then ask the group with which human rights principle could the sentence enter into conflict? (note that at that stage the principles have not been presented, the idea is to let the group come up with the list themselves) </a:t>
            </a:r>
            <a:br>
              <a:rPr lang="en-US" sz="800" smtClean="0"/>
            </a:br>
            <a:r>
              <a:rPr lang="en-US" sz="800" smtClean="0"/>
              <a:t>- Then name the principle, that they write on the second column </a:t>
            </a:r>
          </a:p>
        </p:txBody>
      </p:sp>
      <p:sp>
        <p:nvSpPr>
          <p:cNvPr id="69635"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94B9C895-4946-4425-B5F4-8C03CFC5A984}" type="slidenum">
              <a:rPr lang="en-US" sz="1200">
                <a:cs typeface="Arial" charset="0"/>
              </a:rPr>
              <a:pPr algn="r"/>
              <a:t>27</a:t>
            </a:fld>
            <a:endParaRPr lang="en-US" sz="120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094F4A25-0279-4831-B130-400A53762F21}" type="slidenum">
              <a:rPr lang="en-US" altLang="ja-JP" sz="1200">
                <a:cs typeface="Arial" charset="0"/>
              </a:rPr>
              <a:pPr algn="r"/>
              <a:t>28</a:t>
            </a:fld>
            <a:endParaRPr lang="en-US" altLang="ja-JP" sz="1200">
              <a:cs typeface="Arial" charset="0"/>
            </a:endParaRPr>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eaLnBrk="1" hangingPunct="1">
              <a:spcBef>
                <a:spcPct val="0"/>
              </a:spcBef>
            </a:pPr>
            <a:r>
              <a:rPr lang="en-GB" altLang="ja-JP" sz="800" smtClean="0">
                <a:cs typeface="ＭＳ Ｐゴシック"/>
              </a:rPr>
              <a:t>HIDDEN SLIDE</a:t>
            </a:r>
          </a:p>
          <a:p>
            <a:pPr eaLnBrk="1" hangingPunct="1">
              <a:spcBef>
                <a:spcPct val="0"/>
              </a:spcBef>
            </a:pPr>
            <a:r>
              <a:rPr lang="en-GB" altLang="ja-JP" sz="800" b="1" smtClean="0">
                <a:cs typeface="ＭＳ Ｐゴシック"/>
              </a:rPr>
              <a:t>Question</a:t>
            </a:r>
            <a:r>
              <a:rPr lang="en-GB" altLang="ja-JP" sz="800" smtClean="0">
                <a:cs typeface="ＭＳ Ｐゴシック"/>
              </a:rPr>
              <a:t>: Is the principle of Universality similar to the principles of equality and non-discrimination?</a:t>
            </a:r>
          </a:p>
          <a:p>
            <a:pPr eaLnBrk="1" hangingPunct="1">
              <a:spcBef>
                <a:spcPct val="0"/>
              </a:spcBef>
            </a:pPr>
            <a:r>
              <a:rPr lang="en-GB" altLang="ja-JP" sz="800" b="1" smtClean="0">
                <a:cs typeface="ＭＳ Ｐゴシック"/>
              </a:rPr>
              <a:t>Answer:</a:t>
            </a:r>
            <a:r>
              <a:rPr lang="en-GB" altLang="ja-JP" sz="800" smtClean="0">
                <a:cs typeface="ＭＳ Ｐゴシック"/>
              </a:rPr>
              <a:t> The principle of universality and inalienability is in essence concerned that no one is left out or excluded from HR; while the principle of equality and non-discrimination is in essence concerned with undoing the specific patterns of discrimination that have been identified by the HR treaties, in order to achieve equality for groups that are currently subjected to discrimination.</a:t>
            </a:r>
            <a:endParaRPr lang="en-GB" altLang="ja-JP" sz="800" b="1" smtClean="0">
              <a:cs typeface="ＭＳ Ｐゴシック"/>
            </a:endParaRPr>
          </a:p>
          <a:p>
            <a:pPr eaLnBrk="1" hangingPunct="1">
              <a:spcBef>
                <a:spcPct val="0"/>
              </a:spcBef>
            </a:pPr>
            <a:endParaRPr lang="en-GB" altLang="ja-JP" sz="800" b="1" smtClean="0">
              <a:cs typeface="ＭＳ Ｐゴシック"/>
            </a:endParaRPr>
          </a:p>
          <a:p>
            <a:pPr eaLnBrk="1" hangingPunct="1">
              <a:spcBef>
                <a:spcPct val="0"/>
              </a:spcBef>
            </a:pPr>
            <a:r>
              <a:rPr lang="en-GB" altLang="ja-JP" sz="800" b="1" smtClean="0">
                <a:cs typeface="ＭＳ Ｐゴシック"/>
              </a:rPr>
              <a:t>Universality and inalienability:</a:t>
            </a:r>
            <a:r>
              <a:rPr lang="en-GB" altLang="ja-JP" sz="800" smtClean="0">
                <a:cs typeface="ＭＳ Ｐゴシック"/>
              </a:rPr>
              <a:t>  Human rights are universal and inalienable. Every man, woman or child everywhere in the world are entitled to them. The human person in whom they inhere cannot voluntarily give them up. Nor can others take them away from him or her. As stated in Article 1 of the UDHR, “All human beings are born free and equal in dignity and rights.” </a:t>
            </a:r>
          </a:p>
          <a:p>
            <a:pPr eaLnBrk="1" hangingPunct="1">
              <a:spcBef>
                <a:spcPct val="0"/>
              </a:spcBef>
            </a:pPr>
            <a:r>
              <a:rPr lang="en-GB" altLang="ja-JP" sz="800" smtClean="0">
                <a:cs typeface="ＭＳ Ｐゴシック"/>
              </a:rPr>
              <a:t>Application of these principles: The question to ask is whether </a:t>
            </a:r>
            <a:r>
              <a:rPr lang="en-GB" altLang="ja-JP" sz="800" u="sng" smtClean="0">
                <a:cs typeface="ＭＳ Ｐゴシック"/>
              </a:rPr>
              <a:t>all</a:t>
            </a:r>
            <a:r>
              <a:rPr lang="en-GB" altLang="ja-JP" sz="800" smtClean="0">
                <a:cs typeface="ＭＳ Ｐゴシック"/>
              </a:rPr>
              <a:t> the people of a specific country are able to enjoy </a:t>
            </a:r>
            <a:r>
              <a:rPr lang="en-GB" altLang="ja-JP" sz="800" u="sng" smtClean="0">
                <a:cs typeface="ＭＳ Ｐゴシック"/>
              </a:rPr>
              <a:t>all</a:t>
            </a:r>
            <a:r>
              <a:rPr lang="en-GB" altLang="ja-JP" sz="800" smtClean="0">
                <a:cs typeface="ＭＳ Ｐゴシック"/>
              </a:rPr>
              <a:t> their human rights? For example, are women and men able to enjoy their human rights on an equal basis? Are children, adolescents, minorities and other groups within the population able to enjoy their rights? By </a:t>
            </a:r>
            <a:r>
              <a:rPr lang="en-GB" altLang="ja-JP" sz="800" u="sng" smtClean="0">
                <a:cs typeface="ＭＳ Ｐゴシック"/>
              </a:rPr>
              <a:t>all</a:t>
            </a:r>
            <a:r>
              <a:rPr lang="en-GB" altLang="ja-JP" sz="800" smtClean="0">
                <a:cs typeface="ＭＳ Ｐゴシック"/>
              </a:rPr>
              <a:t> their human rights we are referring to those rights that have been recognized in the international human rights treaties, including the Universal Declaration of Human Rights.</a:t>
            </a:r>
          </a:p>
          <a:p>
            <a:pPr eaLnBrk="1" hangingPunct="1">
              <a:spcBef>
                <a:spcPct val="0"/>
              </a:spcBef>
            </a:pPr>
            <a:endParaRPr lang="en-GB" altLang="ja-JP" sz="800" smtClean="0">
              <a:cs typeface="ＭＳ Ｐゴシック"/>
            </a:endParaRPr>
          </a:p>
          <a:p>
            <a:pPr eaLnBrk="1" hangingPunct="1">
              <a:spcBef>
                <a:spcPct val="0"/>
              </a:spcBef>
            </a:pPr>
            <a:r>
              <a:rPr lang="en-US" altLang="ja-JP" sz="800" smtClean="0">
                <a:cs typeface="ＭＳ Ｐゴシック"/>
              </a:rPr>
              <a:t>“While every human being is entitled to his or her human rights, there are groups of people who are most likely to be overlooked or marginalized, and whose rights are most in danger of being violated or remaining unfulfilled.  The HRBA requires that we keep this potential negative outcome in mind.  We need therefore to ensure that duty bearers attend – not just to majorities of people – but also to the most marginalized and excluded people.  And the UN’s own programming must similarly ensure this outreach and inclusion.  Among the groups most in danger of being left outside of human rights protection are those suffering from multiple forms of disadvantage, such as the poorest of the poor, or rural ethic minorities.</a:t>
            </a:r>
            <a:endParaRPr lang="en-GB" altLang="ja-JP" sz="800" smtClean="0">
              <a:cs typeface="ＭＳ Ｐゴシック"/>
            </a:endParaRPr>
          </a:p>
          <a:p>
            <a:pPr eaLnBrk="1" hangingPunct="1">
              <a:spcBef>
                <a:spcPct val="0"/>
              </a:spcBef>
            </a:pPr>
            <a:endParaRPr lang="en-GB" altLang="ja-JP" sz="800" smtClean="0">
              <a:cs typeface="ＭＳ Ｐゴシック"/>
            </a:endParaRPr>
          </a:p>
          <a:p>
            <a:pPr eaLnBrk="1" hangingPunct="1">
              <a:spcBef>
                <a:spcPct val="0"/>
              </a:spcBef>
            </a:pPr>
            <a:endParaRPr lang="en-GB" altLang="ja-JP" sz="800" smtClean="0">
              <a:cs typeface="ＭＳ Ｐゴシック"/>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3D20EC1C-6F95-409B-92EC-CF129E25D84D}" type="slidenum">
              <a:rPr lang="en-US" altLang="ja-JP" sz="1200">
                <a:cs typeface="Arial" charset="0"/>
              </a:rPr>
              <a:pPr algn="r"/>
              <a:t>29</a:t>
            </a:fld>
            <a:endParaRPr lang="en-US" altLang="ja-JP" sz="1200">
              <a:cs typeface="Arial" charset="0"/>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pPr eaLnBrk="1" hangingPunct="1">
              <a:spcBef>
                <a:spcPct val="0"/>
              </a:spcBef>
            </a:pPr>
            <a:r>
              <a:rPr lang="en-GB" altLang="ja-JP" sz="800" smtClean="0">
                <a:cs typeface="ＭＳ Ｐゴシック"/>
              </a:rPr>
              <a:t>HIDDEN SLIDE</a:t>
            </a:r>
          </a:p>
          <a:p>
            <a:pPr eaLnBrk="1" hangingPunct="1">
              <a:spcBef>
                <a:spcPct val="0"/>
              </a:spcBef>
            </a:pPr>
            <a:r>
              <a:rPr lang="en-GB" altLang="ja-JP" sz="800" b="1" smtClean="0">
                <a:cs typeface="ＭＳ Ｐゴシック"/>
              </a:rPr>
              <a:t>Indivisibility:</a:t>
            </a:r>
            <a:r>
              <a:rPr lang="en-GB" altLang="ja-JP" sz="800" smtClean="0">
                <a:cs typeface="ＭＳ Ｐゴシック"/>
              </a:rPr>
              <a:t> Human rights are indivisible. Whether of a civil, cultural, economic, political or social nature, they are all inherent to the dignity of every human person.  Consequently, they all have equal status as rights, and cannot be ranked, a priori, in a hierarchical order. </a:t>
            </a:r>
          </a:p>
          <a:p>
            <a:pPr eaLnBrk="1" hangingPunct="1">
              <a:spcBef>
                <a:spcPct val="0"/>
              </a:spcBef>
            </a:pPr>
            <a:endParaRPr lang="en-GB" altLang="ja-JP" sz="800" b="1" smtClean="0">
              <a:cs typeface="ＭＳ Ｐゴシック"/>
            </a:endParaRPr>
          </a:p>
          <a:p>
            <a:pPr eaLnBrk="1" hangingPunct="1">
              <a:spcBef>
                <a:spcPct val="0"/>
              </a:spcBef>
            </a:pPr>
            <a:r>
              <a:rPr lang="en-GB" altLang="ja-JP" sz="800" b="1" smtClean="0">
                <a:cs typeface="ＭＳ Ｐゴシック"/>
              </a:rPr>
              <a:t>Application of this principle:</a:t>
            </a:r>
            <a:r>
              <a:rPr lang="en-GB" altLang="ja-JP" sz="800" smtClean="0">
                <a:cs typeface="ＭＳ Ｐゴシック"/>
              </a:rPr>
              <a:t> In applying this principle, the question to ask is whether in the specific country some rights are regarded as more important than others to the detriment of the enjoyment of some human rights? For example, are civil and political rights equally respected and protected, as well as economic, social and cultural rights? Are other treaty rights – such as rights to equality under CEDAW and CERD – given the same priority as the rights guaranteed by the ICCPR and ICESCR?</a:t>
            </a:r>
            <a:endParaRPr lang="en-GB" altLang="ja-JP" sz="800" b="1" smtClean="0">
              <a:cs typeface="ＭＳ Ｐゴシック"/>
            </a:endParaRPr>
          </a:p>
          <a:p>
            <a:pPr eaLnBrk="1" hangingPunct="1">
              <a:spcBef>
                <a:spcPct val="0"/>
              </a:spcBef>
            </a:pPr>
            <a:endParaRPr lang="en-GB" altLang="ja-JP" sz="800" smtClean="0">
              <a:cs typeface="ＭＳ Ｐゴシック"/>
            </a:endParaRPr>
          </a:p>
          <a:p>
            <a:pPr eaLnBrk="1" hangingPunct="1">
              <a:spcBef>
                <a:spcPct val="0"/>
              </a:spcBef>
            </a:pPr>
            <a:r>
              <a:rPr lang="en-GB" altLang="ja-JP" sz="800" b="1" smtClean="0">
                <a:cs typeface="ＭＳ Ｐゴシック"/>
              </a:rPr>
              <a:t>Inter-dependence and Inter-relatedness:</a:t>
            </a:r>
            <a:r>
              <a:rPr lang="en-GB" altLang="ja-JP" sz="800" smtClean="0">
                <a:cs typeface="ＭＳ Ｐゴシック"/>
              </a:rPr>
              <a:t> The realization of one right often depends, wholly or in part, upon the realization of others. For instance, realization of the right to health may depend, in certain circumstances, on realization of the rights to education, information, food, participation etc. </a:t>
            </a:r>
          </a:p>
          <a:p>
            <a:pPr eaLnBrk="1" hangingPunct="1">
              <a:spcBef>
                <a:spcPct val="0"/>
              </a:spcBef>
            </a:pPr>
            <a:endParaRPr lang="en-GB" altLang="ja-JP" sz="800" b="1" smtClean="0">
              <a:cs typeface="ＭＳ Ｐゴシック"/>
            </a:endParaRPr>
          </a:p>
          <a:p>
            <a:pPr eaLnBrk="1" hangingPunct="1">
              <a:spcBef>
                <a:spcPct val="0"/>
              </a:spcBef>
            </a:pPr>
            <a:r>
              <a:rPr lang="en-GB" altLang="ja-JP" sz="800" b="1" smtClean="0">
                <a:cs typeface="ＭＳ Ｐゴシック"/>
              </a:rPr>
              <a:t>Application of this principle:</a:t>
            </a:r>
            <a:r>
              <a:rPr lang="en-GB" altLang="ja-JP" sz="800" smtClean="0">
                <a:cs typeface="ＭＳ Ｐゴシック"/>
              </a:rPr>
              <a:t> development issues are not addressed in isolation, rather, by recognizing the interdependence of human rights, the analysis of any situation and the strategic response becomes more holistic and comprehensive.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spect="1" noChangeArrowheads="1" noTextEdit="1"/>
          </p:cNvSpPr>
          <p:nvPr>
            <p:ph type="sldImg"/>
          </p:nvPr>
        </p:nvSpPr>
        <p:spPr>
          <a:ln/>
        </p:spPr>
      </p:sp>
      <p:sp>
        <p:nvSpPr>
          <p:cNvPr id="19458" name="Rectangle 3"/>
          <p:cNvSpPr>
            <a:spLocks noGrp="1" noChangeArrowheads="1"/>
          </p:cNvSpPr>
          <p:nvPr>
            <p:ph type="body" idx="1"/>
          </p:nvPr>
        </p:nvSpPr>
        <p:spPr>
          <a:noFill/>
          <a:ln/>
        </p:spPr>
        <p:txBody>
          <a:bodyPr/>
          <a:lstStyle/>
          <a:p>
            <a:pPr eaLnBrk="1" hangingPunct="1"/>
            <a:r>
              <a:rPr lang="en-GB" sz="800" smtClean="0"/>
              <a:t>HIDDEN SLIDE</a:t>
            </a:r>
          </a:p>
          <a:p>
            <a:pPr eaLnBrk="1" hangingPunct="1"/>
            <a:endParaRPr lang="en-GB" sz="800" smtClean="0"/>
          </a:p>
          <a:p>
            <a:pPr eaLnBrk="1" hangingPunct="1"/>
            <a:r>
              <a:rPr lang="en-GB" sz="800" smtClean="0"/>
              <a:t>Card exercise on the UNDAF roadmap… (Vipp cards on the wall)</a:t>
            </a:r>
            <a:endParaRPr lang="en-US" sz="800" smtClean="0"/>
          </a:p>
          <a:p>
            <a:pPr eaLnBrk="1" hangingPunct="1"/>
            <a:endParaRPr lang="en-GB" sz="800" smtClean="0"/>
          </a:p>
          <a:p>
            <a:pPr eaLnBrk="1" hangingPunct="1"/>
            <a:r>
              <a:rPr lang="en-GB" sz="800" smtClean="0"/>
              <a:t>1. Each table will get a set of cards with acronyms of different phases in the UNDAF process</a:t>
            </a:r>
          </a:p>
          <a:p>
            <a:pPr eaLnBrk="1" hangingPunct="1"/>
            <a:r>
              <a:rPr lang="en-GB" sz="800" smtClean="0"/>
              <a:t>2. At each table participants will organize the cards in a chronological order based on their knowledge and experience.</a:t>
            </a:r>
          </a:p>
          <a:p>
            <a:pPr eaLnBrk="1" hangingPunct="1"/>
            <a:r>
              <a:rPr lang="en-GB" sz="800" smtClean="0"/>
              <a:t>3. The exercise is debriefed by referring participants to the UNDAF process displayed on the wall. The wall cards, which were hidden during the group exercise will be unveiled for the debriefing. </a:t>
            </a:r>
          </a:p>
          <a:p>
            <a:pPr eaLnBrk="1" hangingPunct="1"/>
            <a:endParaRPr lang="en-GB" sz="800" smtClean="0"/>
          </a:p>
          <a:p>
            <a:pPr eaLnBrk="1" hangingPunct="1"/>
            <a:r>
              <a:rPr lang="en-GB" sz="800" smtClean="0"/>
              <a:t>The exercise should take 10-15 minutes in total.  </a:t>
            </a:r>
            <a:endParaRPr lang="en-US" sz="80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1421877D-A144-48DB-A0B6-4A8CD5EC5BD1}" type="slidenum">
              <a:rPr lang="en-US" sz="1200">
                <a:cs typeface="Arial" charset="0"/>
              </a:rPr>
              <a:pPr algn="r"/>
              <a:t>30</a:t>
            </a:fld>
            <a:endParaRPr lang="th-TH" sz="1200">
              <a:latin typeface="Cordia New"/>
              <a:cs typeface="Arial" charset="0"/>
            </a:endParaRPr>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p:spPr>
        <p:txBody>
          <a:bodyPr/>
          <a:lstStyle/>
          <a:p>
            <a:pPr eaLnBrk="1" hangingPunct="1">
              <a:spcBef>
                <a:spcPct val="0"/>
              </a:spcBef>
            </a:pPr>
            <a:r>
              <a:rPr lang="en-GB" altLang="ja-JP" sz="700" smtClean="0">
                <a:cs typeface="ＭＳ Ｐゴシック"/>
              </a:rPr>
              <a:t>HIDDEN SLIDE</a:t>
            </a:r>
          </a:p>
          <a:p>
            <a:pPr eaLnBrk="1" hangingPunct="1">
              <a:spcBef>
                <a:spcPct val="0"/>
              </a:spcBef>
            </a:pPr>
            <a:r>
              <a:rPr lang="en-GB" altLang="ja-JP" sz="700" b="1" smtClean="0">
                <a:cs typeface="ＭＳ Ｐゴシック"/>
              </a:rPr>
              <a:t>Equality and Non-discrimination</a:t>
            </a:r>
            <a:r>
              <a:rPr lang="en-GB" altLang="ja-JP" sz="700" b="1" i="1" smtClean="0">
                <a:cs typeface="ＭＳ Ｐゴシック"/>
              </a:rPr>
              <a:t>:</a:t>
            </a:r>
            <a:r>
              <a:rPr lang="en-GB" altLang="ja-JP" sz="700" i="1" smtClean="0">
                <a:cs typeface="ＭＳ Ｐゴシック"/>
              </a:rPr>
              <a:t>  </a:t>
            </a:r>
            <a:r>
              <a:rPr lang="en-GB" altLang="ja-JP" sz="700" smtClean="0">
                <a:cs typeface="ＭＳ Ｐゴシック"/>
              </a:rPr>
              <a:t>All individuals are equal as human beings and by virtue of the inherent dignity of each human person. All human beings are entitled to their human rights without discrimination of any kind, such as race, colour, sex, age, language, religion, political or other opinion, national or social origin, disability, property, birth or other status as established by the human rights treaties and further interpreted by the human rights treaty bodies. For this reason, the advancement of the rights of both men and women on the basis of equality is an absolute requirement of international human rights law.  </a:t>
            </a:r>
          </a:p>
          <a:p>
            <a:pPr eaLnBrk="1" hangingPunct="1">
              <a:spcBef>
                <a:spcPct val="0"/>
              </a:spcBef>
            </a:pPr>
            <a:r>
              <a:rPr lang="en-GB" altLang="ja-JP" sz="700" b="1" smtClean="0">
                <a:cs typeface="ＭＳ Ｐゴシック"/>
              </a:rPr>
              <a:t>Application of these principles:</a:t>
            </a:r>
            <a:r>
              <a:rPr lang="en-GB" altLang="ja-JP" sz="700" smtClean="0">
                <a:cs typeface="ＭＳ Ｐゴシック"/>
              </a:rPr>
              <a:t> The question to ask is which are the sectors of society excluded or not enjoying equal status and thus deprived of exercising their human rights? Are there laws in the country that are discriminatory? Are there institutional, administrative or regulatory practices that are discriminatory against a particular group of the population? Is there a prevailing culture of </a:t>
            </a:r>
            <a:r>
              <a:rPr lang="en-GB" altLang="ja-JP" sz="700" i="1" smtClean="0">
                <a:cs typeface="ＭＳ Ｐゴシック"/>
              </a:rPr>
              <a:t>“de facto”</a:t>
            </a:r>
            <a:r>
              <a:rPr lang="en-GB" altLang="ja-JP" sz="700" smtClean="0">
                <a:cs typeface="ＭＳ Ｐゴシック"/>
              </a:rPr>
              <a:t> discrimination in the society? Are there national standards for positive discrimination or affirmative action recognized and applied?. </a:t>
            </a:r>
            <a:r>
              <a:rPr lang="en-US" sz="700" smtClean="0"/>
              <a:t>How has the problem impacted disadvantaged groups differently? Do men experience it differently than women?</a:t>
            </a:r>
          </a:p>
          <a:p>
            <a:pPr eaLnBrk="1" hangingPunct="1">
              <a:spcBef>
                <a:spcPct val="0"/>
              </a:spcBef>
            </a:pPr>
            <a:r>
              <a:rPr lang="en-US" sz="700" smtClean="0"/>
              <a:t>Does the project reach the most vulnerable in the communities?  Are there any hidden obstacles preventing disadvantaged groups from accessing resources?</a:t>
            </a:r>
          </a:p>
          <a:p>
            <a:pPr eaLnBrk="1" hangingPunct="1">
              <a:spcBef>
                <a:spcPct val="0"/>
              </a:spcBef>
            </a:pPr>
            <a:r>
              <a:rPr lang="en-US" sz="700" smtClean="0"/>
              <a:t>What can be done to ensure that particular attention is paid to disadvantaged group?</a:t>
            </a:r>
          </a:p>
          <a:p>
            <a:pPr eaLnBrk="1" hangingPunct="1">
              <a:spcBef>
                <a:spcPct val="0"/>
              </a:spcBef>
            </a:pPr>
            <a:r>
              <a:rPr lang="en-US" sz="800" smtClean="0"/>
              <a:t>Has disaggregated data been collected?  Has the data been used to inform the interventions? </a:t>
            </a:r>
            <a:endParaRPr lang="th-TH" sz="800" smtClean="0">
              <a:latin typeface="Cordia New"/>
              <a:ea typeface="Cordia New"/>
            </a:endParaRPr>
          </a:p>
          <a:p>
            <a:pPr eaLnBrk="1" hangingPunct="1">
              <a:spcBef>
                <a:spcPct val="0"/>
              </a:spcBef>
            </a:pPr>
            <a:endParaRPr lang="en-GB" altLang="ja-JP" sz="800" smtClean="0">
              <a:cs typeface="ＭＳ Ｐゴシック"/>
            </a:endParaRPr>
          </a:p>
          <a:p>
            <a:pPr eaLnBrk="1" hangingPunct="1">
              <a:spcBef>
                <a:spcPct val="0"/>
              </a:spcBef>
            </a:pPr>
            <a:endParaRPr lang="en-GB" altLang="ja-JP" sz="800" smtClean="0">
              <a:cs typeface="ＭＳ Ｐゴシック"/>
            </a:endParaRPr>
          </a:p>
          <a:p>
            <a:pPr eaLnBrk="1" hangingPunct="1">
              <a:spcBef>
                <a:spcPct val="0"/>
              </a:spcBef>
            </a:pPr>
            <a:endParaRPr lang="en-GB" altLang="ja-JP" sz="800" smtClean="0">
              <a:cs typeface="ＭＳ Ｐゴシック"/>
            </a:endParaRPr>
          </a:p>
          <a:p>
            <a:pPr eaLnBrk="1" hangingPunct="1">
              <a:spcBef>
                <a:spcPct val="0"/>
              </a:spcBef>
            </a:pPr>
            <a:r>
              <a:rPr lang="en-GB" altLang="ja-JP" sz="800" smtClean="0">
                <a:cs typeface="ＭＳ Ｐゴシック"/>
              </a:rPr>
              <a:t>It is important to keep in mind that the human rights treaties have identified particular discriminated and disadvantaged groups for focused attention: women (CEDAW), children (CRC), racial and ethnic minorities (CERD), and migrant workers (CMW).</a:t>
            </a:r>
          </a:p>
          <a:p>
            <a:pPr eaLnBrk="1" hangingPunct="1">
              <a:spcBef>
                <a:spcPct val="0"/>
              </a:spcBef>
            </a:pPr>
            <a:endParaRPr lang="en-GB" altLang="ja-JP" sz="800" smtClean="0">
              <a:cs typeface="ＭＳ Ｐゴシック"/>
            </a:endParaRPr>
          </a:p>
          <a:p>
            <a:pPr eaLnBrk="1" hangingPunct="1">
              <a:spcBef>
                <a:spcPct val="0"/>
              </a:spcBef>
            </a:pPr>
            <a:r>
              <a:rPr lang="en-GB" altLang="ja-JP" sz="800" b="1" smtClean="0">
                <a:cs typeface="ＭＳ Ｐゴシック"/>
              </a:rPr>
              <a:t>Structural discrimination: </a:t>
            </a:r>
            <a:r>
              <a:rPr lang="en-GB" altLang="ja-JP" sz="800" smtClean="0">
                <a:cs typeface="ＭＳ Ｐゴシック"/>
              </a:rPr>
              <a:t>derives from historic processes of exclusion from access to the economic, political and institutional resources needed to live on an equal footing with the rest of the population</a:t>
            </a:r>
          </a:p>
          <a:p>
            <a:pPr eaLnBrk="1" hangingPunct="1">
              <a:spcBef>
                <a:spcPct val="0"/>
              </a:spcBef>
            </a:pPr>
            <a:endParaRPr lang="en-US" sz="800" smtClean="0"/>
          </a:p>
          <a:p>
            <a:pPr eaLnBrk="1" hangingPunct="1">
              <a:spcBef>
                <a:spcPct val="0"/>
              </a:spcBef>
            </a:pPr>
            <a:endParaRPr lang="en-US" sz="800" smtClean="0"/>
          </a:p>
          <a:p>
            <a:pPr eaLnBrk="1" hangingPunct="1">
              <a:spcBef>
                <a:spcPct val="0"/>
              </a:spcBef>
            </a:pPr>
            <a:endParaRPr lang="en-US" sz="80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3A74D347-863B-4D3C-87E2-507AB37FC765}" type="slidenum">
              <a:rPr lang="en-US" altLang="ja-JP" sz="1200">
                <a:cs typeface="Arial" charset="0"/>
              </a:rPr>
              <a:pPr algn="r"/>
              <a:t>31</a:t>
            </a:fld>
            <a:endParaRPr lang="en-US" altLang="ja-JP" sz="1200">
              <a:cs typeface="Arial" charset="0"/>
            </a:endParaRPr>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pPr eaLnBrk="1" hangingPunct="1">
              <a:spcBef>
                <a:spcPct val="0"/>
              </a:spcBef>
            </a:pPr>
            <a:r>
              <a:rPr lang="en-GB" altLang="ja-JP" sz="1000" smtClean="0">
                <a:cs typeface="ＭＳ Ｐゴシック"/>
              </a:rPr>
              <a:t>HIDDEN SLIDE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BDF7E45F-73EB-4FEF-816A-9AE839F74BC8}" type="slidenum">
              <a:rPr lang="en-US" altLang="ja-JP" sz="1200">
                <a:cs typeface="Arial" charset="0"/>
              </a:rPr>
              <a:pPr algn="r"/>
              <a:t>32</a:t>
            </a:fld>
            <a:endParaRPr lang="en-US" altLang="ja-JP" sz="1200">
              <a:cs typeface="Arial" charset="0"/>
            </a:endParaRPr>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a:noFill/>
          <a:ln/>
        </p:spPr>
        <p:txBody>
          <a:bodyPr/>
          <a:lstStyle/>
          <a:p>
            <a:pPr eaLnBrk="1" hangingPunct="1">
              <a:lnSpc>
                <a:spcPct val="90000"/>
              </a:lnSpc>
              <a:spcBef>
                <a:spcPct val="0"/>
              </a:spcBef>
            </a:pPr>
            <a:r>
              <a:rPr lang="en-GB" altLang="ja-JP" sz="1000" smtClean="0">
                <a:cs typeface="ＭＳ Ｐゴシック"/>
              </a:rPr>
              <a:t>HIDDEN SLIDE</a:t>
            </a:r>
          </a:p>
          <a:p>
            <a:pPr eaLnBrk="1" hangingPunct="1">
              <a:lnSpc>
                <a:spcPct val="90000"/>
              </a:lnSpc>
              <a:spcBef>
                <a:spcPct val="0"/>
              </a:spcBef>
            </a:pPr>
            <a:r>
              <a:rPr lang="en-GB" altLang="ja-JP" sz="1000" b="1" smtClean="0">
                <a:cs typeface="ＭＳ Ｐゴシック"/>
              </a:rPr>
              <a:t>Participation and Inclusion: </a:t>
            </a:r>
            <a:r>
              <a:rPr lang="en-GB" altLang="ja-JP" sz="1000" smtClean="0">
                <a:cs typeface="ＭＳ Ｐゴシック"/>
              </a:rPr>
              <a:t>Every person and all peoples are entitled to active, free and meaningful participation in, contribution to, and enjoyment of civil, economic, social, cultural and political development in which human rights and fundamental freedoms can be realized</a:t>
            </a:r>
          </a:p>
          <a:p>
            <a:pPr eaLnBrk="1" hangingPunct="1">
              <a:lnSpc>
                <a:spcPct val="90000"/>
              </a:lnSpc>
              <a:spcBef>
                <a:spcPct val="0"/>
              </a:spcBef>
            </a:pPr>
            <a:r>
              <a:rPr lang="en-GB" altLang="ja-JP" sz="1000" b="1" smtClean="0">
                <a:cs typeface="ＭＳ Ｐゴシック"/>
              </a:rPr>
              <a:t>Application of this principle:</a:t>
            </a:r>
            <a:r>
              <a:rPr lang="en-GB" altLang="ja-JP" sz="1000" smtClean="0">
                <a:cs typeface="ＭＳ Ｐゴシック"/>
              </a:rPr>
              <a:t> The question to ask is whether marginalized and excluded people are able to participate freely in their own development and whether there are opportunities for participation? Do marginalized groups have access to information and the capacities to participate meaningfully And make specific proposals? are there spaces for public participation in the decision-making process? Are there parallel mechanisms disempowering the participation? Is there an active and independent civil society in the country that has the capacity to participate in such processes? Are civil society organizations representing the voice of the most marginalized and excluded? In the context of development cooperation it is necessary to ask whether the beneficiary target group is involved in the development and implementation, monitoring and evaluation of the programmes? </a:t>
            </a:r>
            <a:endParaRPr lang="en-US" altLang="ja-JP" sz="1000" smtClean="0">
              <a:cs typeface="ＭＳ Ｐゴシック"/>
            </a:endParaRPr>
          </a:p>
          <a:p>
            <a:pPr eaLnBrk="1" hangingPunct="1">
              <a:lnSpc>
                <a:spcPct val="90000"/>
              </a:lnSpc>
              <a:spcBef>
                <a:spcPct val="0"/>
              </a:spcBef>
            </a:pPr>
            <a:r>
              <a:rPr lang="en-US" altLang="ja-JP" sz="1000" b="1" smtClean="0">
                <a:cs typeface="ＭＳ Ｐゴシック"/>
              </a:rPr>
              <a:t>The Meaning of Participation is Empowerment</a:t>
            </a:r>
          </a:p>
          <a:p>
            <a:pPr eaLnBrk="1" hangingPunct="1">
              <a:lnSpc>
                <a:spcPct val="90000"/>
              </a:lnSpc>
              <a:spcBef>
                <a:spcPct val="0"/>
              </a:spcBef>
            </a:pPr>
            <a:r>
              <a:rPr lang="en-US" altLang="ja-JP" sz="1000" smtClean="0">
                <a:cs typeface="ＭＳ Ｐゴシック"/>
              </a:rPr>
              <a:t>A HRBA entails the free, active and meaningful involvement and participation of individuals and social groups in the development process. The meaning of participation here is in the sense of “empowerment” of individuals and groups, which implies significant control over decision-making processes, rather than mere consultation or information sharing. Accordingly, in the context of development programming broad participation involving for example, children, women, minorities, rural communities and civil society organizations during the assessment and in the gathering of information can lead not only to valuable findings but to increased understanding by all members of society of what their roles are in claiming and fulfilling human rights. Furthermore, when there are spaces for people to examine problems together and agree on the causes, they are more likely to support the implementation of actions to resolve them.</a:t>
            </a:r>
            <a:endParaRPr lang="en-GB" altLang="ja-JP" sz="1000" smtClean="0">
              <a:cs typeface="ＭＳ Ｐゴシック"/>
            </a:endParaRPr>
          </a:p>
          <a:p>
            <a:pPr eaLnBrk="1" hangingPunct="1">
              <a:lnSpc>
                <a:spcPct val="90000"/>
              </a:lnSpc>
              <a:spcBef>
                <a:spcPct val="0"/>
              </a:spcBef>
            </a:pPr>
            <a:r>
              <a:rPr lang="en-GB" altLang="ja-JP" sz="1000" b="1" smtClean="0">
                <a:cs typeface="ＭＳ Ｐゴシック"/>
              </a:rPr>
              <a:t>The role of managing effective participation</a:t>
            </a:r>
          </a:p>
          <a:p>
            <a:pPr eaLnBrk="1" hangingPunct="1">
              <a:lnSpc>
                <a:spcPct val="90000"/>
              </a:lnSpc>
              <a:spcBef>
                <a:spcPct val="0"/>
              </a:spcBef>
            </a:pPr>
            <a:r>
              <a:rPr lang="en-GB" altLang="ja-JP" sz="1000" smtClean="0">
                <a:cs typeface="ＭＳ Ｐゴシック"/>
              </a:rPr>
              <a:t>Managing effective participation takes time and patience. Whether it takes place at the local project level or the national policy level, it is important to stress that the principal mechanism for participation should, as far as possible, be existing democratic structures. In some circumstances, establishing alternative framework for participation can undermine fledging democratic structures, create unwelcome parallel systems and, in the longer term, prove unsustainable. Nevertheless, in many cases, innovative arrangements may well be needed to facilitate the participation of marginalized groups.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71B8609A-D253-4880-A7D4-EC2FA1850948}" type="slidenum">
              <a:rPr lang="en-US" altLang="ja-JP" sz="1200">
                <a:cs typeface="Arial" charset="0"/>
              </a:rPr>
              <a:pPr algn="r"/>
              <a:t>33</a:t>
            </a:fld>
            <a:endParaRPr lang="en-US" altLang="ja-JP" sz="1200">
              <a:cs typeface="Arial" charset="0"/>
            </a:endParaRPr>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a:ln/>
        </p:spPr>
        <p:txBody>
          <a:bodyPr/>
          <a:lstStyle/>
          <a:p>
            <a:pPr eaLnBrk="1" hangingPunct="1">
              <a:spcBef>
                <a:spcPct val="0"/>
              </a:spcBef>
            </a:pPr>
            <a:r>
              <a:rPr lang="en-GB" altLang="ja-JP" sz="800" smtClean="0">
                <a:cs typeface="ＭＳ Ｐゴシック"/>
              </a:rPr>
              <a:t>HIDDEN SLIDE</a:t>
            </a:r>
          </a:p>
          <a:p>
            <a:pPr eaLnBrk="1" hangingPunct="1">
              <a:spcBef>
                <a:spcPct val="0"/>
              </a:spcBef>
            </a:pPr>
            <a:r>
              <a:rPr lang="en-GB" altLang="ja-JP" sz="800" b="1" smtClean="0">
                <a:cs typeface="ＭＳ Ｐゴシック"/>
              </a:rPr>
              <a:t>Accountability and Rule of Law</a:t>
            </a:r>
            <a:r>
              <a:rPr lang="en-GB" altLang="ja-JP" sz="800" b="1" i="1" smtClean="0">
                <a:cs typeface="ＭＳ Ｐゴシック"/>
              </a:rPr>
              <a:t>:</a:t>
            </a:r>
            <a:r>
              <a:rPr lang="en-GB" altLang="ja-JP" sz="800" b="1" smtClean="0">
                <a:cs typeface="ＭＳ Ｐゴシック"/>
              </a:rPr>
              <a:t> </a:t>
            </a:r>
            <a:r>
              <a:rPr lang="en-GB" altLang="ja-JP" sz="800" smtClean="0">
                <a:cs typeface="ＭＳ Ｐゴシック"/>
              </a:rPr>
              <a:t>States and other duty-bearers are answerable for the observance of human rights. In this regard, they have to comply with the legal norms and standards enshrined in human rights instruments. Where they fail to do so, aggrieved rights-holders are entitled to institute proceedings for appropriate redress before a competent court or other adjudicator in accordance with the rules and procedures provided by law.</a:t>
            </a:r>
          </a:p>
          <a:p>
            <a:pPr eaLnBrk="1" hangingPunct="1">
              <a:spcBef>
                <a:spcPct val="0"/>
              </a:spcBef>
            </a:pPr>
            <a:r>
              <a:rPr lang="en-GB" altLang="ja-JP" sz="800" b="1" smtClean="0">
                <a:cs typeface="ＭＳ Ｐゴシック"/>
              </a:rPr>
              <a:t>Application of these principles:</a:t>
            </a:r>
            <a:r>
              <a:rPr lang="en-GB" altLang="ja-JP" sz="800" smtClean="0">
                <a:cs typeface="ＭＳ Ｐゴシック"/>
              </a:rPr>
              <a:t> By voluntarily accepting the obligations of the international human rights instruments, and the corresponding domestic laws, the State and all its actors have a duty to </a:t>
            </a:r>
            <a:r>
              <a:rPr lang="en-GB" altLang="ja-JP" sz="800" i="1" smtClean="0">
                <a:cs typeface="ＭＳ Ｐゴシック"/>
              </a:rPr>
              <a:t>respect, protect and fulfil</a:t>
            </a:r>
            <a:r>
              <a:rPr lang="en-GB" altLang="ja-JP" sz="800" smtClean="0">
                <a:cs typeface="ＭＳ Ｐゴシック"/>
              </a:rPr>
              <a:t> human rights. Therefore, the question to ask is whether the relevant authorities at the State, local and community level comply with their duties? If not, what are the main obstacles?  Are there mechanisms in place for those deprived of their rights and entitlements to seek appropriate redress? Is the Rule of Law respected and enforced in the country? Do the Civil Society Organizations have the capacity to mobilize the society in monitoring and evaluating the performance of institutions and public policies?</a:t>
            </a:r>
          </a:p>
          <a:p>
            <a:pPr eaLnBrk="1" hangingPunct="1">
              <a:spcBef>
                <a:spcPct val="0"/>
              </a:spcBef>
            </a:pPr>
            <a:endParaRPr lang="en-GB" altLang="ja-JP" sz="800" b="1" smtClean="0">
              <a:cs typeface="ＭＳ Ｐゴシック"/>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EA6BD411-9EF3-4D4D-ADA8-487B2913792A}" type="slidenum">
              <a:rPr lang="en-US" altLang="ja-JP" sz="1200">
                <a:cs typeface="Arial" charset="0"/>
              </a:rPr>
              <a:pPr algn="r"/>
              <a:t>34</a:t>
            </a:fld>
            <a:endParaRPr lang="en-US" altLang="ja-JP" sz="1200">
              <a:cs typeface="Arial" charset="0"/>
            </a:endParaRPr>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p:spPr>
        <p:txBody>
          <a:bodyPr/>
          <a:lstStyle/>
          <a:p>
            <a:pPr eaLnBrk="1" hangingPunct="1">
              <a:spcBef>
                <a:spcPct val="0"/>
              </a:spcBef>
            </a:pPr>
            <a:r>
              <a:rPr lang="en-US" altLang="ja-JP" sz="800" smtClean="0">
                <a:cs typeface="ＭＳ Ｐゴシック"/>
              </a:rPr>
              <a:t>HIDDEN SLIDE</a:t>
            </a:r>
          </a:p>
          <a:p>
            <a:pPr eaLnBrk="1" hangingPunct="1">
              <a:spcBef>
                <a:spcPct val="0"/>
              </a:spcBef>
            </a:pPr>
            <a:r>
              <a:rPr lang="en-US" altLang="ja-JP" sz="800" b="1" smtClean="0">
                <a:cs typeface="ＭＳ Ｐゴシック"/>
              </a:rPr>
              <a:t>The Role of Constitutional Court or Similar Institution</a:t>
            </a:r>
            <a:r>
              <a:rPr lang="en-US" altLang="ja-JP" sz="800" smtClean="0">
                <a:cs typeface="ＭＳ Ｐゴシック"/>
              </a:rPr>
              <a:t> </a:t>
            </a:r>
          </a:p>
          <a:p>
            <a:pPr eaLnBrk="1" hangingPunct="1">
              <a:spcBef>
                <a:spcPct val="0"/>
              </a:spcBef>
            </a:pPr>
            <a:r>
              <a:rPr lang="en-US" altLang="ja-JP" sz="800" smtClean="0">
                <a:cs typeface="ＭＳ Ｐゴシック"/>
              </a:rPr>
              <a:t>The existence or establishment of an independent institution, charged with the surveillance of laws adopted by the Parliament and to rule on their constitutionality and/or their conformity with international human rights norms and standards, is important in the context of an effective NHRPS. Ideally, such courts or institutions automatically review all adopted legislation. However, in many cases they review laws which have been challenged - either by the Government, the Parliament, or in some cases by a judge or members of the civil society. Prerogatives of a Constitutional Court can be mandated to the Supreme Court. </a:t>
            </a:r>
          </a:p>
          <a:p>
            <a:pPr eaLnBrk="1" hangingPunct="1">
              <a:spcBef>
                <a:spcPct val="0"/>
              </a:spcBef>
              <a:buClr>
                <a:srgbClr val="FDFDFD"/>
              </a:buClr>
              <a:buFont typeface="Wingdings" pitchFamily="2" charset="2"/>
              <a:buNone/>
            </a:pPr>
            <a:r>
              <a:rPr lang="en-GB" altLang="zh-CN" sz="800" b="1" smtClean="0">
                <a:solidFill>
                  <a:srgbClr val="FDFDFD"/>
                </a:solidFill>
                <a:cs typeface="Arial" charset="0"/>
              </a:rPr>
              <a:t>Constitutional &amp; Legal Frameworks Should:</a:t>
            </a:r>
          </a:p>
          <a:p>
            <a:pPr eaLnBrk="1" hangingPunct="1">
              <a:spcBef>
                <a:spcPct val="0"/>
              </a:spcBef>
              <a:buClr>
                <a:srgbClr val="FDFDFD"/>
              </a:buClr>
              <a:buFont typeface="Wingdings" pitchFamily="2" charset="2"/>
              <a:buNone/>
            </a:pPr>
            <a:endParaRPr lang="en-GB" altLang="zh-CN" sz="800" b="1" smtClean="0">
              <a:solidFill>
                <a:srgbClr val="FDFDFD"/>
              </a:solidFill>
              <a:cs typeface="Arial" charset="0"/>
            </a:endParaRPr>
          </a:p>
          <a:p>
            <a:pPr eaLnBrk="1" hangingPunct="1">
              <a:spcBef>
                <a:spcPct val="0"/>
              </a:spcBef>
              <a:buClr>
                <a:srgbClr val="FDFDFD"/>
              </a:buClr>
              <a:buFont typeface="Wingdings" pitchFamily="2" charset="2"/>
              <a:buNone/>
            </a:pPr>
            <a:r>
              <a:rPr lang="en-GB" altLang="zh-CN" sz="800" smtClean="0">
                <a:solidFill>
                  <a:srgbClr val="FDFDFD"/>
                </a:solidFill>
                <a:cs typeface="Arial" charset="0"/>
              </a:rPr>
              <a:t>Be in conformity with international human rights norms, standards and principles </a:t>
            </a:r>
          </a:p>
          <a:p>
            <a:pPr eaLnBrk="1" hangingPunct="1">
              <a:spcBef>
                <a:spcPct val="0"/>
              </a:spcBef>
              <a:buClr>
                <a:srgbClr val="FDFDFD"/>
              </a:buClr>
              <a:buFont typeface="Wingdings" pitchFamily="2" charset="2"/>
              <a:buNone/>
            </a:pPr>
            <a:endParaRPr lang="en-GB" altLang="zh-CN" sz="800" smtClean="0">
              <a:solidFill>
                <a:srgbClr val="FDFDFD"/>
              </a:solidFill>
              <a:cs typeface="Arial" charset="0"/>
            </a:endParaRPr>
          </a:p>
          <a:p>
            <a:pPr eaLnBrk="1" hangingPunct="1">
              <a:spcBef>
                <a:spcPct val="0"/>
              </a:spcBef>
              <a:buClr>
                <a:srgbClr val="FDFDFD"/>
              </a:buClr>
              <a:buFont typeface="Wingdings" pitchFamily="2" charset="2"/>
              <a:buNone/>
            </a:pPr>
            <a:r>
              <a:rPr lang="en-GB" altLang="zh-CN" sz="800" smtClean="0">
                <a:solidFill>
                  <a:srgbClr val="FDFDFD"/>
                </a:solidFill>
                <a:cs typeface="Arial" charset="0"/>
              </a:rPr>
              <a:t>Establish frameworks for policies for human rights protection</a:t>
            </a:r>
          </a:p>
          <a:p>
            <a:pPr eaLnBrk="1" hangingPunct="1">
              <a:spcBef>
                <a:spcPct val="0"/>
              </a:spcBef>
              <a:buClr>
                <a:srgbClr val="FDFDFD"/>
              </a:buClr>
              <a:buFont typeface="Wingdings" pitchFamily="2" charset="2"/>
              <a:buNone/>
            </a:pPr>
            <a:endParaRPr lang="en-GB" altLang="zh-CN" sz="800" smtClean="0">
              <a:solidFill>
                <a:srgbClr val="FDFDFD"/>
              </a:solidFill>
              <a:cs typeface="Arial" charset="0"/>
            </a:endParaRPr>
          </a:p>
          <a:p>
            <a:pPr eaLnBrk="1" hangingPunct="1">
              <a:spcBef>
                <a:spcPct val="0"/>
              </a:spcBef>
              <a:buClr>
                <a:srgbClr val="FDFDFD"/>
              </a:buClr>
              <a:buFont typeface="Wingdings" pitchFamily="2" charset="2"/>
              <a:buNone/>
            </a:pPr>
            <a:r>
              <a:rPr lang="en-GB" altLang="zh-CN" sz="800" smtClean="0">
                <a:solidFill>
                  <a:srgbClr val="FDFDFD"/>
                </a:solidFill>
                <a:cs typeface="Arial" charset="0"/>
              </a:rPr>
              <a:t>Allow effective remedies for violations and abuses</a:t>
            </a:r>
          </a:p>
          <a:p>
            <a:pPr eaLnBrk="1" hangingPunct="1">
              <a:spcBef>
                <a:spcPct val="0"/>
              </a:spcBef>
              <a:buClr>
                <a:srgbClr val="FDFDFD"/>
              </a:buClr>
              <a:buFont typeface="Wingdings" pitchFamily="2" charset="2"/>
              <a:buNone/>
            </a:pPr>
            <a:endParaRPr lang="en-GB" altLang="zh-CN" sz="800" smtClean="0">
              <a:solidFill>
                <a:srgbClr val="FDFDFD"/>
              </a:solidFill>
              <a:cs typeface="Arial" charset="0"/>
            </a:endParaRPr>
          </a:p>
          <a:p>
            <a:pPr eaLnBrk="1" hangingPunct="1">
              <a:spcBef>
                <a:spcPct val="0"/>
              </a:spcBef>
              <a:buClr>
                <a:srgbClr val="FDFDFD"/>
              </a:buClr>
              <a:buFont typeface="Wingdings" pitchFamily="2" charset="2"/>
              <a:buNone/>
            </a:pPr>
            <a:r>
              <a:rPr lang="en-GB" altLang="zh-CN" sz="800" smtClean="0">
                <a:solidFill>
                  <a:srgbClr val="FDFDFD"/>
                </a:solidFill>
                <a:cs typeface="Arial" charset="0"/>
              </a:rPr>
              <a:t>Promote participation, decision-making processes and cooperation with international and regional protection system</a:t>
            </a:r>
          </a:p>
          <a:p>
            <a:pPr eaLnBrk="1" hangingPunct="1">
              <a:spcBef>
                <a:spcPct val="0"/>
              </a:spcBef>
            </a:pPr>
            <a:endParaRPr lang="en-GB" altLang="ja-JP" sz="1000" smtClean="0">
              <a:cs typeface="ＭＳ Ｐゴシック"/>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F38C7157-0149-4586-B8EC-E2CDE684FF77}" type="slidenum">
              <a:rPr lang="en-US" altLang="ja-JP" sz="1200">
                <a:cs typeface="Arial" charset="0"/>
              </a:rPr>
              <a:pPr algn="r"/>
              <a:t>35</a:t>
            </a:fld>
            <a:endParaRPr lang="en-US" altLang="ja-JP" sz="1200">
              <a:cs typeface="Arial" charset="0"/>
            </a:endParaRPr>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a:ln/>
        </p:spPr>
        <p:txBody>
          <a:bodyPr/>
          <a:lstStyle/>
          <a:p>
            <a:pPr eaLnBrk="1" hangingPunct="1">
              <a:spcBef>
                <a:spcPct val="0"/>
              </a:spcBef>
            </a:pPr>
            <a:r>
              <a:rPr lang="en-GB" altLang="ja-JP" sz="800" smtClean="0">
                <a:cs typeface="ＭＳ Ｐゴシック"/>
              </a:rPr>
              <a:t>HIDDEN SLIDE</a:t>
            </a:r>
          </a:p>
          <a:p>
            <a:pPr eaLnBrk="1" hangingPunct="1">
              <a:spcBef>
                <a:spcPct val="0"/>
              </a:spcBef>
            </a:pPr>
            <a:r>
              <a:rPr lang="en-GB" altLang="ja-JP" sz="800" smtClean="0">
                <a:cs typeface="ＭＳ Ｐゴシック"/>
              </a:rPr>
              <a:t>Courts in a wide range of countries and legal systems are applying international human rights principles and standards. For example, in 2002 the Constitutional Court of South Africa declared that the Government had breached its human rights obligations by failing to take reasonable measures (at affordable cost) to make wider provision of anti-retroviral medication to prevent mother-to-child transmission of HIV. This decision and the grass-roots campaign surrounding it have helped to save many lives. The successful outcomes in these cases are to a great extent attributable to the fact that litigation strategies were integrated within wider social mobilization processes.</a:t>
            </a:r>
          </a:p>
          <a:p>
            <a:pPr eaLnBrk="1" hangingPunct="1">
              <a:spcBef>
                <a:spcPct val="0"/>
              </a:spcBef>
            </a:pPr>
            <a:endParaRPr lang="en-GB" altLang="ja-JP" sz="800" smtClean="0">
              <a:cs typeface="ＭＳ Ｐゴシック"/>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noTextEdit="1"/>
          </p:cNvSpPr>
          <p:nvPr>
            <p:ph type="sldImg"/>
          </p:nvPr>
        </p:nvSpPr>
        <p:spPr>
          <a:ln/>
        </p:spPr>
      </p:sp>
      <p:sp>
        <p:nvSpPr>
          <p:cNvPr id="88066" name="Notes Placeholder 2"/>
          <p:cNvSpPr>
            <a:spLocks noGrp="1"/>
          </p:cNvSpPr>
          <p:nvPr>
            <p:ph type="body" idx="1"/>
          </p:nvPr>
        </p:nvSpPr>
        <p:spPr>
          <a:noFill/>
          <a:ln/>
        </p:spPr>
        <p:txBody>
          <a:bodyPr/>
          <a:lstStyle/>
          <a:p>
            <a:pPr marL="228600" indent="-228600" eaLnBrk="1" hangingPunct="1">
              <a:lnSpc>
                <a:spcPct val="90000"/>
              </a:lnSpc>
              <a:buFont typeface="Calibri" pitchFamily="34" charset="0"/>
              <a:buNone/>
            </a:pPr>
            <a:r>
              <a:rPr lang="en-US" sz="800" smtClean="0">
                <a:solidFill>
                  <a:srgbClr val="000000"/>
                </a:solidFill>
                <a:cs typeface="Arial" charset="0"/>
              </a:rPr>
              <a:t>Use this to summarise the principles and standards</a:t>
            </a:r>
          </a:p>
          <a:p>
            <a:pPr marL="228600" indent="-228600" eaLnBrk="1" hangingPunct="1">
              <a:lnSpc>
                <a:spcPct val="90000"/>
              </a:lnSpc>
              <a:buFont typeface="Calibri" pitchFamily="34" charset="0"/>
              <a:buNone/>
            </a:pPr>
            <a:r>
              <a:rPr lang="en-US" sz="800" smtClean="0">
                <a:solidFill>
                  <a:srgbClr val="000000"/>
                </a:solidFill>
                <a:cs typeface="Arial" charset="0"/>
              </a:rPr>
              <a:t>Source: Adapted from UNFPA and Harvard School of Public Health materials (2010)  </a:t>
            </a:r>
          </a:p>
          <a:p>
            <a:pPr marL="228600" indent="-228600" eaLnBrk="1" hangingPunct="1">
              <a:lnSpc>
                <a:spcPct val="90000"/>
              </a:lnSpc>
              <a:buFont typeface="Calibri" pitchFamily="34" charset="0"/>
              <a:buNone/>
            </a:pPr>
            <a:endParaRPr lang="en-US" smtClean="0">
              <a:solidFill>
                <a:srgbClr val="000000"/>
              </a:solidFill>
              <a:cs typeface="Arial" charset="0"/>
            </a:endParaRPr>
          </a:p>
        </p:txBody>
      </p:sp>
      <p:sp>
        <p:nvSpPr>
          <p:cNvPr id="88067"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1A5792B5-930B-4B5F-85E1-0391B3FF8988}" type="slidenum">
              <a:rPr lang="en-US" sz="1200">
                <a:cs typeface="Arial" charset="0"/>
              </a:rPr>
              <a:pPr algn="r"/>
              <a:t>36</a:t>
            </a:fld>
            <a:endParaRPr lang="en-US" sz="1200">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ChangeArrowheads="1" noTextEdit="1"/>
          </p:cNvSpPr>
          <p:nvPr>
            <p:ph type="sldImg"/>
          </p:nvPr>
        </p:nvSpPr>
        <p:spPr>
          <a:ln/>
        </p:spPr>
      </p:sp>
      <p:sp>
        <p:nvSpPr>
          <p:cNvPr id="90114" name="Rectangle 3"/>
          <p:cNvSpPr>
            <a:spLocks noGrp="1" noChangeArrowheads="1"/>
          </p:cNvSpPr>
          <p:nvPr>
            <p:ph type="body" idx="1"/>
          </p:nvPr>
        </p:nvSpPr>
        <p:spPr>
          <a:noFill/>
          <a:ln/>
        </p:spPr>
        <p:txBody>
          <a:bodyPr/>
          <a:lstStyle/>
          <a:p>
            <a:pPr eaLnBrk="1" hangingPunct="1"/>
            <a:r>
              <a:rPr lang="en-US" smtClean="0"/>
              <a:t>HIDDEN SLIDE</a:t>
            </a:r>
          </a:p>
          <a:p>
            <a:pPr eaLnBrk="1" hangingPunct="1"/>
            <a:endParaRPr lang="en-US" smtClean="0"/>
          </a:p>
          <a:p>
            <a:pPr eaLnBrk="1" hangingPunct="1"/>
            <a:r>
              <a:rPr lang="en-US" smtClean="0"/>
              <a:t>This is an optional part of session 4</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1305C8A-5D98-47B8-A593-3DB558AFFEAC}" type="slidenum">
              <a:rPr lang="en-US" sz="1200">
                <a:cs typeface="Arial" charset="0"/>
              </a:rPr>
              <a:pPr algn="r"/>
              <a:t>38</a:t>
            </a:fld>
            <a:endParaRPr lang="en-US" sz="1200">
              <a:cs typeface="Arial" charset="0"/>
            </a:endParaRPr>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a:xfrm>
            <a:off x="387350" y="4506913"/>
            <a:ext cx="5876925" cy="5222875"/>
          </a:xfrm>
          <a:noFill/>
          <a:ln/>
        </p:spPr>
        <p:txBody>
          <a:bodyPr/>
          <a:lstStyle/>
          <a:p>
            <a:pPr eaLnBrk="1" hangingPunct="1">
              <a:lnSpc>
                <a:spcPct val="90000"/>
              </a:lnSpc>
            </a:pPr>
            <a:r>
              <a:rPr lang="en-GB" sz="700" smtClean="0"/>
              <a:t>HIDDEN SLIDE</a:t>
            </a:r>
          </a:p>
          <a:p>
            <a:pPr eaLnBrk="1" hangingPunct="1">
              <a:lnSpc>
                <a:spcPct val="90000"/>
              </a:lnSpc>
            </a:pPr>
            <a:r>
              <a:rPr lang="en-GB" sz="700" b="1" smtClean="0"/>
              <a:t>Development Issues: </a:t>
            </a:r>
          </a:p>
          <a:p>
            <a:pPr eaLnBrk="1" hangingPunct="1">
              <a:lnSpc>
                <a:spcPct val="90000"/>
              </a:lnSpc>
            </a:pPr>
            <a:r>
              <a:rPr lang="en-GB" sz="700" smtClean="0"/>
              <a:t>A survey conducted by UNDP in BiH in 2005 revealed that:</a:t>
            </a:r>
          </a:p>
          <a:p>
            <a:pPr eaLnBrk="1" hangingPunct="1">
              <a:lnSpc>
                <a:spcPct val="90000"/>
              </a:lnSpc>
              <a:buFontTx/>
              <a:buChar char="-"/>
            </a:pPr>
            <a:r>
              <a:rPr lang="en-GB" sz="700" smtClean="0"/>
              <a:t>50% of BiH municipalities had not adopted any local development strategies to systematically address local needs and improve municipal performance. The majority of municipalities stressed the need for technical support in policy development, planning and project cycle management. </a:t>
            </a:r>
          </a:p>
          <a:p>
            <a:pPr eaLnBrk="1" hangingPunct="1">
              <a:lnSpc>
                <a:spcPct val="90000"/>
              </a:lnSpc>
              <a:buFontTx/>
              <a:buChar char="-"/>
            </a:pPr>
            <a:r>
              <a:rPr lang="en-GB" sz="700" smtClean="0"/>
              <a:t>Further evidence that despite overall growth, inequality in BiH was still rising with the poorest and most marginalized segments of the population being further sidelined Therefore, there was a need for a comprehensive and multi-sectoral approach to local development in BiH.</a:t>
            </a:r>
          </a:p>
          <a:p>
            <a:pPr eaLnBrk="1" hangingPunct="1">
              <a:lnSpc>
                <a:spcPct val="90000"/>
              </a:lnSpc>
            </a:pPr>
            <a:r>
              <a:rPr lang="en-GB" sz="700" b="1" smtClean="0"/>
              <a:t>Results: </a:t>
            </a:r>
          </a:p>
          <a:p>
            <a:pPr eaLnBrk="1" hangingPunct="1">
              <a:lnSpc>
                <a:spcPct val="90000"/>
              </a:lnSpc>
            </a:pPr>
            <a:r>
              <a:rPr lang="en-GB" sz="700" smtClean="0"/>
              <a:t>UNDP together with municipal authorities implemented the Rights-based Municipal Development Programme (RMAP) from 2006 – 2008 in 15 municipalities. It strengthened the capacities of local authorities to:</a:t>
            </a:r>
          </a:p>
          <a:p>
            <a:pPr eaLnBrk="1" hangingPunct="1">
              <a:lnSpc>
                <a:spcPct val="90000"/>
              </a:lnSpc>
              <a:buFontTx/>
              <a:buChar char="-"/>
            </a:pPr>
            <a:r>
              <a:rPr lang="en-GB" sz="700" smtClean="0"/>
              <a:t>Understand their role as human rights duty bearers and to develop local development plans that, in addition to the overall needs and human rights of the local population, addressed priorities of the most marginalized groups.</a:t>
            </a:r>
          </a:p>
          <a:p>
            <a:pPr eaLnBrk="1" hangingPunct="1">
              <a:lnSpc>
                <a:spcPct val="90000"/>
              </a:lnSpc>
              <a:buFontTx/>
              <a:buChar char="-"/>
            </a:pPr>
            <a:r>
              <a:rPr lang="en-GB" sz="700" smtClean="0"/>
              <a:t>Implement local development plans through projects benefitting marginalized and vulnerable groups, including rural population, persons with disabilities, Roma community, elderly and youth in sectors as varied as education, agriculture water and sanitation and health (with UNDP providing seed funding for 40+ projects). </a:t>
            </a:r>
          </a:p>
          <a:p>
            <a:pPr eaLnBrk="1" hangingPunct="1">
              <a:lnSpc>
                <a:spcPct val="90000"/>
              </a:lnSpc>
            </a:pPr>
            <a:endParaRPr lang="en-GB" sz="700" smtClean="0"/>
          </a:p>
          <a:p>
            <a:pPr eaLnBrk="1" hangingPunct="1">
              <a:lnSpc>
                <a:spcPct val="90000"/>
              </a:lnSpc>
            </a:pPr>
            <a:r>
              <a:rPr lang="en-GB" sz="700" smtClean="0"/>
              <a:t>The RMAP programme started from the premise that there was no need to aim to reinvent the overall logic of local planning processes but that at strategic points throughout the process the use of human rights principles and standards could add value, e.g. To deepen participation, non-discrimination and accountability, and to use human rights standards as benchmarks in the field of education, health and social protection. To facilitate this, RMAP ensured that teams for each activity were as much as possible inter-disciplinary, brining together perspectives and skills of economists, local governance experts and human rights specialists. </a:t>
            </a:r>
          </a:p>
          <a:p>
            <a:pPr eaLnBrk="1" hangingPunct="1"/>
            <a:r>
              <a:rPr lang="en-US" sz="700" b="1" i="1" smtClean="0"/>
              <a:t> </a:t>
            </a:r>
          </a:p>
          <a:p>
            <a:pPr eaLnBrk="1" hangingPunct="1"/>
            <a:r>
              <a:rPr lang="en-US" sz="700" smtClean="0"/>
              <a:t>Tools and methodologies used to ensure human rights principles and standards were used at different stages of the policy cycle are available here [insert hyperlink].</a:t>
            </a:r>
          </a:p>
          <a:p>
            <a:pPr eaLnBrk="1" hangingPunct="1"/>
            <a:endParaRPr lang="en-US" sz="700" smtClean="0"/>
          </a:p>
          <a:p>
            <a:pPr eaLnBrk="1" hangingPunct="1"/>
            <a:r>
              <a:rPr lang="en-US" sz="700" b="1" smtClean="0"/>
              <a:t>Example</a:t>
            </a:r>
          </a:p>
          <a:p>
            <a:pPr eaLnBrk="1" hangingPunct="1"/>
            <a:r>
              <a:rPr lang="en-US" sz="700" b="1" smtClean="0"/>
              <a:t>Kiseljak Municipality</a:t>
            </a:r>
            <a:endParaRPr lang="en-US" sz="700" smtClean="0"/>
          </a:p>
          <a:p>
            <a:pPr eaLnBrk="1" hangingPunct="1"/>
            <a:r>
              <a:rPr lang="en-US" sz="700" b="1" smtClean="0"/>
              <a:t>Water</a:t>
            </a:r>
            <a:r>
              <a:rPr lang="en-US" sz="700" smtClean="0"/>
              <a:t>: Kiseljak’s ‘Rights-based Development Strategy 2006 – 2013’ assessed the municipality’s infrastructure and environmental situation, including with regards to the right to water. Based on qualitative information from focus groups, the community profile showed that the </a:t>
            </a:r>
            <a:r>
              <a:rPr lang="en-US" sz="700" b="1" smtClean="0"/>
              <a:t>situation in the Hrastovi settlements, inhabited by about 450 Roma, was most urgent</a:t>
            </a:r>
            <a:r>
              <a:rPr lang="en-US" sz="700" smtClean="0"/>
              <a:t>, especially with regards to the </a:t>
            </a:r>
            <a:r>
              <a:rPr lang="en-US" sz="700" b="1" smtClean="0"/>
              <a:t>availability and quality fo water</a:t>
            </a:r>
            <a:r>
              <a:rPr lang="en-US" sz="700" smtClean="0"/>
              <a:t>: The existing water supply system was of insufficient capacity and the poor bacteriological quality of the water had caused water-borne diseases. Based on the strategy, the municipality prioritized projects that addressed exclusion and access of vulnerable groups to services such as a project to build a reservoir of sufficient capacity and a new secondary water supply network for Hrastovi. Hrastovi residents now have access to sufficient quantities of potable water. </a:t>
            </a:r>
          </a:p>
          <a:p>
            <a:pPr eaLnBrk="1" hangingPunct="1"/>
            <a:r>
              <a:rPr lang="en-US" sz="700" b="1" smtClean="0"/>
              <a:t>Education:</a:t>
            </a:r>
            <a:r>
              <a:rPr lang="en-US" sz="700" smtClean="0"/>
              <a:t> The community profile also showed weaknesses in the </a:t>
            </a:r>
            <a:r>
              <a:rPr lang="en-US" sz="700" b="1" smtClean="0"/>
              <a:t>quality of education</a:t>
            </a:r>
            <a:r>
              <a:rPr lang="en-US" sz="700" smtClean="0"/>
              <a:t>, e.g. lack of </a:t>
            </a:r>
            <a:r>
              <a:rPr lang="en-US" sz="700" b="1" smtClean="0"/>
              <a:t>qualified teaching staff</a:t>
            </a:r>
            <a:r>
              <a:rPr lang="en-US" sz="700" smtClean="0"/>
              <a:t> and schools’ low capacity to identify and cater for </a:t>
            </a:r>
            <a:r>
              <a:rPr lang="en-US" sz="700" b="1" smtClean="0"/>
              <a:t>children with special needs</a:t>
            </a:r>
            <a:r>
              <a:rPr lang="en-US" sz="700" smtClean="0"/>
              <a:t>. Within the scope of its competency and resources, the strategy thus prioritized an assessment of conformity of primary and secondary schools with pedagogic standards and an action plan to align services with standards, training for teaching staff on inclusive education and adjusting the curriculum for work with children with special needs. </a:t>
            </a:r>
            <a:endParaRPr lang="en-US" sz="700" b="1" i="1" smtClean="0"/>
          </a:p>
          <a:p>
            <a:pPr eaLnBrk="1" hangingPunct="1"/>
            <a:r>
              <a:rPr lang="en-US" sz="700" b="1" i="1" smtClean="0"/>
              <a:t> </a:t>
            </a:r>
          </a:p>
          <a:p>
            <a:pPr eaLnBrk="1" hangingPunct="1"/>
            <a:r>
              <a:rPr lang="en-US" sz="700" b="1" i="1" smtClean="0"/>
              <a:t> </a:t>
            </a:r>
          </a:p>
          <a:p>
            <a:pPr eaLnBrk="1" hangingPunct="1">
              <a:lnSpc>
                <a:spcPct val="90000"/>
              </a:lnSpc>
            </a:pPr>
            <a:endParaRPr lang="en-GB" sz="700" smtClean="0"/>
          </a:p>
          <a:p>
            <a:pPr eaLnBrk="1" hangingPunct="1">
              <a:lnSpc>
                <a:spcPct val="90000"/>
              </a:lnSpc>
            </a:pPr>
            <a:r>
              <a:rPr lang="en-GB" sz="700" smtClean="0"/>
              <a:t> </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8C473BE-5BEA-4EA4-9078-C5F6F9759AD6}" type="slidenum">
              <a:rPr lang="en-US" sz="1200">
                <a:cs typeface="Arial" charset="0"/>
              </a:rPr>
              <a:pPr algn="r"/>
              <a:t>39</a:t>
            </a:fld>
            <a:endParaRPr lang="en-US" sz="1200">
              <a:cs typeface="Arial" charset="0"/>
            </a:endParaRPr>
          </a:p>
        </p:txBody>
      </p:sp>
      <p:sp>
        <p:nvSpPr>
          <p:cNvPr id="94210" name="Rectangle 2"/>
          <p:cNvSpPr>
            <a:spLocks noGrp="1" noRot="1" noChangeAspect="1" noChangeArrowheads="1" noTextEdit="1"/>
          </p:cNvSpPr>
          <p:nvPr>
            <p:ph type="sldImg"/>
          </p:nvPr>
        </p:nvSpPr>
        <p:spPr>
          <a:xfrm>
            <a:off x="1104900" y="193675"/>
            <a:ext cx="4413250" cy="3309938"/>
          </a:xfrm>
          <a:ln/>
        </p:spPr>
      </p:sp>
      <p:sp>
        <p:nvSpPr>
          <p:cNvPr id="94211" name="Rectangle 3"/>
          <p:cNvSpPr>
            <a:spLocks noGrp="1" noChangeArrowheads="1"/>
          </p:cNvSpPr>
          <p:nvPr>
            <p:ph type="body" idx="1"/>
          </p:nvPr>
        </p:nvSpPr>
        <p:spPr>
          <a:xfrm>
            <a:off x="330200" y="3692525"/>
            <a:ext cx="6137275" cy="5222875"/>
          </a:xfrm>
          <a:noFill/>
          <a:ln/>
        </p:spPr>
        <p:txBody>
          <a:bodyPr/>
          <a:lstStyle/>
          <a:p>
            <a:pPr eaLnBrk="1" hangingPunct="1"/>
            <a:r>
              <a:rPr lang="en-US" sz="800" dirty="0" smtClean="0"/>
              <a:t>HIDDEN SLIDE</a:t>
            </a:r>
          </a:p>
          <a:p>
            <a:pPr eaLnBrk="1" hangingPunct="1"/>
            <a:r>
              <a:rPr lang="en-US" sz="800" dirty="0" smtClean="0"/>
              <a:t>Based on our experience at the country level, at UNFPA we have some ideas on what should be done to guarantee maternal health and reduce maternal mortality and morbidity. A human rights-based approach is, in our view, the most effective and sustainable way to reduce maternal mortality and morbidity.. </a:t>
            </a:r>
          </a:p>
          <a:p>
            <a:pPr eaLnBrk="1" hangingPunct="1"/>
            <a:r>
              <a:rPr lang="en-US" sz="800" dirty="0" smtClean="0"/>
              <a:t>  </a:t>
            </a:r>
          </a:p>
          <a:p>
            <a:pPr eaLnBrk="1" hangingPunct="1"/>
            <a:r>
              <a:rPr lang="en-US" sz="800" dirty="0" smtClean="0"/>
              <a:t>Key aspects of a human rights-based approach to maternal health include: </a:t>
            </a:r>
          </a:p>
          <a:p>
            <a:pPr eaLnBrk="1" hangingPunct="1"/>
            <a:r>
              <a:rPr lang="en-US" sz="800" dirty="0" smtClean="0"/>
              <a:t>·         </a:t>
            </a:r>
            <a:r>
              <a:rPr lang="en-US" sz="800" b="1" dirty="0" smtClean="0"/>
              <a:t>Reducing gender inequalities: </a:t>
            </a:r>
            <a:r>
              <a:rPr lang="en-US" sz="800" dirty="0" smtClean="0"/>
              <a:t>Maternal mortality and morbidity are, at their core, a consequence of gender inequalities and health inequities and hence a failure to guarantee women’s human rights.  The lack of progress in reducing maternal mortality in many countries highlights the low value placed on the lives of women and testifies to their limited voice in setting public priorities.   Women, and particularly women living in poverty, are often unable to access care because they lack the decision-making power, the financial resources, or the empowerment to obtain the full range of quality reproductive health services and information. For adolescents, in particular, high levels of maternal mortality and morbidity stem from gender norms that force them into child marriage, school drop-out and lack of basic knowledge and decision-making power about reproductive health;</a:t>
            </a:r>
            <a:r>
              <a:rPr lang="en-US" sz="800" b="1" dirty="0" smtClean="0"/>
              <a:t> </a:t>
            </a:r>
            <a:endParaRPr lang="en-US" sz="800" dirty="0" smtClean="0"/>
          </a:p>
          <a:p>
            <a:pPr eaLnBrk="1" hangingPunct="1"/>
            <a:r>
              <a:rPr lang="en-US" sz="800" b="1" dirty="0" smtClean="0"/>
              <a:t>  </a:t>
            </a:r>
            <a:r>
              <a:rPr lang="en-US" sz="800" dirty="0" smtClean="0"/>
              <a:t>·         </a:t>
            </a:r>
            <a:r>
              <a:rPr lang="en-US" sz="800" b="1" dirty="0" smtClean="0"/>
              <a:t>Ensuring that human rights standards guide laws, policies and </a:t>
            </a:r>
            <a:r>
              <a:rPr lang="en-US" sz="800" b="1" dirty="0" err="1" smtClean="0"/>
              <a:t>programmes</a:t>
            </a:r>
            <a:r>
              <a:rPr lang="en-US" sz="800" b="1" dirty="0" smtClean="0"/>
              <a:t> </a:t>
            </a:r>
            <a:r>
              <a:rPr lang="en-US" sz="800" dirty="0" smtClean="0"/>
              <a:t>: including national Constitutions, recommendations and concluding comments of treaty bodies and resolutions of the Human Rights Council; </a:t>
            </a:r>
          </a:p>
          <a:p>
            <a:pPr eaLnBrk="1" hangingPunct="1"/>
            <a:r>
              <a:rPr lang="en-US" sz="800" dirty="0" smtClean="0"/>
              <a:t>  ·         </a:t>
            </a:r>
            <a:r>
              <a:rPr lang="en-US" sz="800" b="1" dirty="0" smtClean="0"/>
              <a:t>Availability, Accessibility, Acceptability, Good quality (3AQ): </a:t>
            </a:r>
            <a:r>
              <a:rPr lang="en-US" sz="800" dirty="0" smtClean="0"/>
              <a:t>As the </a:t>
            </a:r>
            <a:r>
              <a:rPr lang="en-US" sz="800" i="1" u="sng" dirty="0" smtClean="0">
                <a:hlinkClick r:id="rId3"/>
              </a:rPr>
              <a:t>Committee on Economic, Social and Cultural Rights has indicated in its General Comment 14</a:t>
            </a:r>
            <a:r>
              <a:rPr lang="en-US" sz="800" dirty="0" smtClean="0"/>
              <a:t>, the right to health in all its forms and at all levels contains the following interrelated and essential elements: availability, accessibility, acceptability and good quality. This is applicable to maternal health. </a:t>
            </a:r>
            <a:r>
              <a:rPr lang="en-US" sz="800" b="1" dirty="0" smtClean="0"/>
              <a:t>Availability: </a:t>
            </a:r>
            <a:r>
              <a:rPr lang="en-US" sz="800" dirty="0" smtClean="0"/>
              <a:t> States should do all they can to ensure that maternal health care services are </a:t>
            </a:r>
            <a:r>
              <a:rPr lang="en-US" sz="800" i="1" dirty="0" smtClean="0"/>
              <a:t>available</a:t>
            </a:r>
            <a:r>
              <a:rPr lang="en-US" sz="800" dirty="0" smtClean="0"/>
              <a:t> to everyone within their jurisdiction. According to the </a:t>
            </a:r>
            <a:r>
              <a:rPr lang="en-US" sz="800" i="1" u="sng" dirty="0" smtClean="0">
                <a:hlinkClick r:id="rId4"/>
              </a:rPr>
              <a:t>UN Guidelines for Monitoring the Availability and Use of Obstetric Services</a:t>
            </a:r>
            <a:r>
              <a:rPr lang="en-US" sz="800" dirty="0" smtClean="0"/>
              <a:t>, for a population of 500,000 there should be a minimum of four facilities offering basic emergency obstetric and neonatal care (</a:t>
            </a:r>
            <a:r>
              <a:rPr lang="en-US" sz="800" dirty="0" err="1" smtClean="0"/>
              <a:t>EmONC</a:t>
            </a:r>
            <a:r>
              <a:rPr lang="en-US" sz="800" dirty="0" smtClean="0"/>
              <a:t>) and one facility offering comprehensive </a:t>
            </a:r>
            <a:r>
              <a:rPr lang="en-US" sz="800" dirty="0" err="1" smtClean="0"/>
              <a:t>EmONC</a:t>
            </a:r>
            <a:r>
              <a:rPr lang="en-US" sz="800" dirty="0" smtClean="0"/>
              <a:t>. There is clear evidence that if obstetric services as suggested by the </a:t>
            </a:r>
            <a:r>
              <a:rPr lang="en-US" sz="800" i="1" dirty="0" smtClean="0"/>
              <a:t>UN Guidelines</a:t>
            </a:r>
            <a:r>
              <a:rPr lang="en-US" sz="800" dirty="0" smtClean="0"/>
              <a:t> are equitably distributed across the population, it leads to a better capacity to address problems of maternal mortality. </a:t>
            </a:r>
            <a:r>
              <a:rPr lang="en-US" sz="800" b="1" i="1" dirty="0" smtClean="0"/>
              <a:t>Accessibility</a:t>
            </a:r>
            <a:r>
              <a:rPr lang="en-US" sz="800" dirty="0" smtClean="0"/>
              <a:t>: In addition to being </a:t>
            </a:r>
            <a:r>
              <a:rPr lang="en-US" sz="800" i="1" dirty="0" smtClean="0"/>
              <a:t>available</a:t>
            </a:r>
            <a:r>
              <a:rPr lang="en-US" sz="800" dirty="0" smtClean="0"/>
              <a:t>, maternal health services should also be </a:t>
            </a:r>
            <a:r>
              <a:rPr lang="en-US" sz="800" i="1" dirty="0" smtClean="0"/>
              <a:t>accessible </a:t>
            </a:r>
            <a:r>
              <a:rPr lang="en-US" sz="800" dirty="0" smtClean="0"/>
              <a:t>to everyone without discrimination. In the context of maternal health services, access has four dimensions: safe physical accessibility, economic accessibility (i.e. affordability), including to women living in poverty, accessibility without discrimination and information accessibility. </a:t>
            </a:r>
            <a:r>
              <a:rPr lang="en-US" sz="800" b="1" i="1" dirty="0" smtClean="0"/>
              <a:t>Acceptability</a:t>
            </a:r>
            <a:r>
              <a:rPr lang="en-US" sz="800" dirty="0" smtClean="0"/>
              <a:t>: As well as being available and accessible, maternal health facilities should be respectful of the culture of individuals, minorities, indigenous peoples, women with disabilities, and communities and sensitive to gender and life-cycle requirements. This also implies that sexual and reproductive health services should respect the needs of adolescents and young people. Too often services are centered in traditional ‘adult’ clinical settings and are often viewed as unfriendly and inappropriate sources of care by adolescents and youth. </a:t>
            </a:r>
            <a:r>
              <a:rPr lang="en-US" sz="800" b="1" i="1" dirty="0" smtClean="0"/>
              <a:t>Good quality</a:t>
            </a:r>
            <a:r>
              <a:rPr lang="en-US" sz="800" dirty="0" smtClean="0"/>
              <a:t>: Reproductive health services and facilities must be of good quality; and health workers must be polite and respectful. According to the Committee on Economic, Social and Cultural Rights, ‘</a:t>
            </a:r>
            <a:r>
              <a:rPr lang="en-US" sz="800" i="1" dirty="0" smtClean="0"/>
              <a:t>health facilities, goods and services must also be scientifically and medically appropriate and of good quality’</a:t>
            </a:r>
            <a:r>
              <a:rPr lang="en-US" sz="800" dirty="0" smtClean="0"/>
              <a:t>. </a:t>
            </a:r>
          </a:p>
          <a:p>
            <a:pPr eaLnBrk="1" hangingPunct="1"/>
            <a:r>
              <a:rPr lang="en-US" sz="800" dirty="0" smtClean="0"/>
              <a:t>  </a:t>
            </a:r>
          </a:p>
          <a:p>
            <a:pPr eaLnBrk="1" hangingPunct="1"/>
            <a:r>
              <a:rPr lang="en-US" sz="800" dirty="0" smtClean="0"/>
              <a:t>·         </a:t>
            </a:r>
            <a:r>
              <a:rPr lang="en-US" sz="800" b="1" dirty="0" smtClean="0"/>
              <a:t>Applying the principles of accountability and the rule of law, participation and non-discrimination into policies and </a:t>
            </a:r>
            <a:r>
              <a:rPr lang="en-US" sz="800" b="1" dirty="0" err="1" smtClean="0"/>
              <a:t>programmes</a:t>
            </a:r>
            <a:r>
              <a:rPr lang="en-US" sz="800" b="1" dirty="0" smtClean="0"/>
              <a:t>: </a:t>
            </a:r>
            <a:r>
              <a:rPr lang="en-US" sz="800" dirty="0" smtClean="0"/>
              <a:t> this means to ensure that all cases of maternal mortality are recorded and explained,  showing what works and what does not work; that participatory mechanisms  are in place to ensure that women, including indigenous women, women with disabilities, and women living in poverty, participate in health planning at the local and national level; that national human rights institutions integrate reproductive rights into their work; that judges understand that preventable maternal mortality is a human rights issue; that there are mechanisms for redress and reparation for victims and survivors of preventable maternal mortality and morbidity. It is also important to guarantee: Access to family planning and skilled birth attendance with backup emergency and new born obstetric care are another element of the puzzle. These interventions have proven to be effective in countries such as China, Cuba, Egypt, Jamaica, Malaysia, Sri Lanka, Thailand and Tunisia. Many of these countries appear to have decreased their maternal deaths by half in the space of a decade; </a:t>
            </a:r>
          </a:p>
          <a:p>
            <a:pPr eaLnBrk="1" hangingPunct="1"/>
            <a:r>
              <a:rPr lang="en-US" sz="800" dirty="0" smtClean="0"/>
              <a:t>  ·       </a:t>
            </a:r>
            <a:endParaRPr lang="en-GB" sz="80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D51CFBB6-8E01-431F-8EAF-E265C7C4FDF5}" type="slidenum">
              <a:rPr lang="en-US" sz="1200">
                <a:cs typeface="Arial" charset="0"/>
              </a:rPr>
              <a:pPr algn="r"/>
              <a:t>4</a:t>
            </a:fld>
            <a:endParaRPr lang="en-US" sz="1200">
              <a:cs typeface="Arial" charset="0"/>
            </a:endParaRPr>
          </a:p>
        </p:txBody>
      </p:sp>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pPr marL="228600" indent="-228600" eaLnBrk="1" hangingPunct="1"/>
            <a:r>
              <a:rPr lang="en-US" sz="800" smtClean="0">
                <a:ea typeface="ＭＳ Ｐゴシック"/>
                <a:cs typeface="ＭＳ Ｐゴシック"/>
              </a:rPr>
              <a:t>HIDDEN SLIDE</a:t>
            </a:r>
          </a:p>
          <a:p>
            <a:pPr marL="228600" indent="-228600" eaLnBrk="1" hangingPunct="1"/>
            <a:r>
              <a:rPr lang="en-US" sz="800" smtClean="0">
                <a:ea typeface="ＭＳ Ｐゴシック"/>
                <a:cs typeface="ＭＳ Ｐゴシック"/>
              </a:rPr>
              <a:t>INSTRUCTIONS:</a:t>
            </a:r>
          </a:p>
          <a:p>
            <a:pPr marL="228600" indent="-228600" eaLnBrk="1" hangingPunct="1"/>
            <a:r>
              <a:rPr lang="en-US" sz="800" smtClean="0">
                <a:ea typeface="ＭＳ Ｐゴシック"/>
                <a:cs typeface="ＭＳ Ｐゴシック"/>
              </a:rPr>
              <a:t>According to the 2009 UNDAF Technical Guidance on Programming Principles &amp; Other Cross-cutting issues there are 5 UNDAF inter-related programming principles: HRBA, Capacity Development; Results-based management; Environmental Sustainability and Gender equality.</a:t>
            </a:r>
          </a:p>
          <a:p>
            <a:pPr marL="228600" indent="-228600" eaLnBrk="1" hangingPunct="1">
              <a:buFontTx/>
              <a:buAutoNum type="arabicPeriod"/>
            </a:pPr>
            <a:r>
              <a:rPr lang="en-US" sz="800" smtClean="0">
                <a:ea typeface="ＭＳ Ｐゴシック"/>
                <a:cs typeface="ＭＳ Ｐゴシック"/>
              </a:rPr>
              <a:t>ASK PARTICIPANTS THE FOLLOWING QUESTION: “HOW ARE THESE THREE APPROACHES INTERCONNECTED?”</a:t>
            </a:r>
          </a:p>
          <a:p>
            <a:pPr marL="228600" indent="-228600" eaLnBrk="1" hangingPunct="1">
              <a:buFontTx/>
              <a:buAutoNum type="arabicPeriod"/>
            </a:pPr>
            <a:r>
              <a:rPr lang="en-US" sz="800" smtClean="0">
                <a:ea typeface="ＭＳ Ｐゴシック"/>
                <a:cs typeface="ＭＳ Ｐゴシック"/>
              </a:rPr>
              <a:t>INSTRUCT PARTICIPANTS TO TAKE TWO MINUTES TO THINK ABOUT AN ANSWER.</a:t>
            </a:r>
          </a:p>
          <a:p>
            <a:pPr marL="228600" indent="-228600" eaLnBrk="1" hangingPunct="1">
              <a:buFontTx/>
              <a:buAutoNum type="arabicPeriod"/>
            </a:pPr>
            <a:r>
              <a:rPr lang="en-US" sz="800" smtClean="0">
                <a:ea typeface="ＭＳ Ｐゴシック"/>
                <a:cs typeface="ＭＳ Ｐゴシック"/>
              </a:rPr>
              <a:t>AFTER TWO MINUTES HAVE ELAPSED, ASK FOR VOLUNTEERS TO SHARE THEIR ANSWERS WITH THE GROUP.</a:t>
            </a:r>
          </a:p>
          <a:p>
            <a:pPr marL="228600" indent="-228600" eaLnBrk="1" hangingPunct="1">
              <a:buFontTx/>
              <a:buAutoNum type="arabicPeriod"/>
            </a:pPr>
            <a:r>
              <a:rPr lang="en-US" sz="800" smtClean="0">
                <a:ea typeface="ＭＳ Ｐゴシック"/>
                <a:cs typeface="ＭＳ Ｐゴシック"/>
              </a:rPr>
              <a:t>SPEND 5 MINUTES COLLECTING ANSWERS FROM PARTICIPANTS.</a:t>
            </a:r>
          </a:p>
          <a:p>
            <a:pPr marL="228600" indent="-228600" eaLnBrk="1" hangingPunct="1">
              <a:buFontTx/>
              <a:buAutoNum type="arabicPeriod"/>
            </a:pPr>
            <a:r>
              <a:rPr lang="en-US" sz="800" smtClean="0">
                <a:ea typeface="ＭＳ Ｐゴシック"/>
                <a:cs typeface="ＭＳ Ｐゴシック"/>
              </a:rPr>
              <a:t>PROVIDE FEEDBACK TO PARTICIPANTS’ RESPONSES.</a:t>
            </a:r>
          </a:p>
          <a:p>
            <a:pPr marL="228600" indent="-228600" eaLnBrk="1" hangingPunct="1">
              <a:buFontTx/>
              <a:buAutoNum type="arabicPeriod"/>
            </a:pPr>
            <a:r>
              <a:rPr lang="en-US" sz="800" smtClean="0">
                <a:ea typeface="ＭＳ Ｐゴシック"/>
                <a:cs typeface="ＭＳ Ｐゴシック"/>
              </a:rPr>
              <a:t>EXPLAIN YOUR RESPONSE TO THIS QUESTION.</a:t>
            </a:r>
          </a:p>
          <a:p>
            <a:pPr marL="228600" indent="-228600" eaLnBrk="1" hangingPunct="1">
              <a:buFont typeface="Calibri" pitchFamily="34" charset="0"/>
              <a:buAutoNum type="arabicPeriod"/>
            </a:pPr>
            <a:r>
              <a:rPr lang="en-GB" sz="800" smtClean="0">
                <a:latin typeface="Times New Roman" pitchFamily="18" charset="0"/>
                <a:ea typeface="ＭＳ Ｐゴシック"/>
                <a:cs typeface="ＭＳ Ｐゴシック"/>
              </a:rPr>
              <a:t>CONCLUDE WITH THE FOLLOWING EXAMPLE:</a:t>
            </a:r>
          </a:p>
          <a:p>
            <a:pPr marL="228600" indent="-228600" eaLnBrk="1" hangingPunct="1">
              <a:buFontTx/>
              <a:buChar char="•"/>
            </a:pPr>
            <a:r>
              <a:rPr lang="en-GB" sz="800" smtClean="0">
                <a:latin typeface="Times New Roman" pitchFamily="18" charset="0"/>
                <a:ea typeface="ＭＳ Ｐゴシック"/>
                <a:cs typeface="ＭＳ Ｐゴシック"/>
              </a:rPr>
              <a:t>Example to be added in preparation for specific workshop</a:t>
            </a:r>
          </a:p>
          <a:p>
            <a:pPr marL="742950" lvl="1" indent="-285750" eaLnBrk="1" hangingPunct="1"/>
            <a:r>
              <a:rPr lang="en-US" sz="800" smtClean="0">
                <a:latin typeface="Times New Roman" pitchFamily="18" charset="0"/>
                <a:ea typeface="ＭＳ Ｐゴシック"/>
                <a:cs typeface="ＭＳ Ｐゴシック"/>
              </a:rPr>
              <a:t> </a:t>
            </a:r>
          </a:p>
          <a:p>
            <a:pPr marL="228600" indent="-228600" eaLnBrk="1" hangingPunct="1">
              <a:buFontTx/>
              <a:buAutoNum type="arabicPeriod"/>
            </a:pPr>
            <a:endParaRPr lang="en-US" sz="800" smtClean="0">
              <a:ea typeface="ＭＳ Ｐゴシック"/>
              <a:cs typeface="ＭＳ Ｐゴシック"/>
            </a:endParaRPr>
          </a:p>
        </p:txBody>
      </p:sp>
      <p:sp>
        <p:nvSpPr>
          <p:cNvPr id="26628"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E0754822-469F-47EF-BF1A-B2C31C7BDF62}" type="slidenum">
              <a:rPr lang="en-US" sz="1200">
                <a:cs typeface="Arial" charset="0"/>
              </a:rPr>
              <a:pPr algn="r"/>
              <a:t>4</a:t>
            </a:fld>
            <a:endParaRPr lang="en-US" sz="1200">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a:xfrm>
            <a:off x="1555750" y="193675"/>
            <a:ext cx="3149600" cy="2362200"/>
          </a:xfrm>
          <a:ln/>
        </p:spPr>
      </p:sp>
      <p:sp>
        <p:nvSpPr>
          <p:cNvPr id="96258" name="Notes Placeholder 2"/>
          <p:cNvSpPr>
            <a:spLocks noGrp="1"/>
          </p:cNvSpPr>
          <p:nvPr>
            <p:ph type="body" idx="1"/>
          </p:nvPr>
        </p:nvSpPr>
        <p:spPr>
          <a:xfrm>
            <a:off x="330200" y="2838450"/>
            <a:ext cx="6137275" cy="4443413"/>
          </a:xfrm>
          <a:noFill/>
          <a:ln/>
        </p:spPr>
        <p:txBody>
          <a:bodyPr/>
          <a:lstStyle/>
          <a:p>
            <a:pPr eaLnBrk="1" hangingPunct="1"/>
            <a:r>
              <a:rPr lang="en-US" sz="800" smtClean="0"/>
              <a:t>HIDDEN SLIDE</a:t>
            </a:r>
          </a:p>
          <a:p>
            <a:pPr eaLnBrk="1" hangingPunct="1"/>
            <a:r>
              <a:rPr lang="en-US" sz="800" smtClean="0"/>
              <a:t>CONTINUATION OF NOTES TO PREVIOUS SLIDE</a:t>
            </a:r>
          </a:p>
          <a:p>
            <a:pPr eaLnBrk="1" hangingPunct="1"/>
            <a:endParaRPr lang="en-US" sz="800" smtClean="0"/>
          </a:p>
          <a:p>
            <a:pPr eaLnBrk="1" hangingPunct="1"/>
            <a:r>
              <a:rPr lang="en-US" sz="800" smtClean="0"/>
              <a:t>  </a:t>
            </a:r>
            <a:r>
              <a:rPr lang="en-US" sz="800" b="1" smtClean="0"/>
              <a:t>Community participation and community driven interventions: </a:t>
            </a:r>
            <a:r>
              <a:rPr lang="en-US" sz="800" smtClean="0"/>
              <a:t>are an integral component of public health strategies. The Government of India launched, in 2005, the National Rural Health Mission, to improve access to rural women and children to health services.  It focuses on marginalized and excluded women. It established village based health committees composed by elected representatives of women living in poverty and marginalized women, who articulate their needs and demands for quality maternal health services.  A cadre of villages based- change agents, who are women from the same communities, help women and girls living in poverty negotiate health care with the health centers and hospitals. Conditional cash transfers are in place to enable women to deliver safely in health facilities.   The Programme also aims to conduct maternal death audits to reveal the determinants of maternal deaths, and to initiate community action to prevent such deaths in future. According to reports, India has seen a substantial decrease in maternal mortality and it appears that this Programme is well poised to accelerate pace of decline to achieve MDG5; </a:t>
            </a:r>
          </a:p>
          <a:p>
            <a:pPr eaLnBrk="1" hangingPunct="1"/>
            <a:r>
              <a:rPr lang="en-US" sz="800" smtClean="0"/>
              <a:t>  ·         </a:t>
            </a:r>
            <a:r>
              <a:rPr lang="en-US" sz="800" b="1" smtClean="0"/>
              <a:t>The focus on the disadvantaged and marginalized is essential: </a:t>
            </a:r>
            <a:r>
              <a:rPr lang="en-US" sz="800" smtClean="0"/>
              <a:t>As we know, improvements in national health indicators can mask a deteriorating situation for the poor and disadvantaged groups. In particular, indigenous women and women with disabilities face multiple layers of discrimination. For instance, in our experience, providing effective health services to indigenous peoples often depends on the ability of medical and social services to accommodate cultural understandings, perceptions and practices. But it is more than that. It acknowledges that the ways in which indigenous peoples understand the world are essential to their identity, and development policies should therefore reflect and reinforce them.  In that regard, cultural sensitivity may include the need to offer privacy or preserve modesty when accessing information and services, the use of traditional herbs or teas during labour, or familiarity with alternate birthing positions such as vertical delivery. Many indigenous women are more comfortable with traditional medical knowledge, and feel misunderstood or poorly treated by health personnel, who may not speak their language or approve of their medicinal practices. </a:t>
            </a:r>
          </a:p>
          <a:p>
            <a:pPr eaLnBrk="1" hangingPunct="1"/>
            <a:r>
              <a:rPr lang="en-US" sz="800" smtClean="0"/>
              <a:t>Women with disabilities are not only less likely to receive general information on sexual and reproductive health and are less likely to have access to family planning services, but should they become pregnant,  are also less likely, than their non-disabled peers, to have access to prenatal, labour and delivery and post-natal services. Physical, attitudinal and information barriers frequently exist.  In many places, women with disabilities are routinely turned away from health services should they seek help, often being told that they should not be pregnant, or scolded because they have decided to have a child.  Along with WHO, UNFPA has released internal guidance to its country offices in order to support programmes that are aimed at finding solutions to ensure that women with disabilities enjoy their right to a family, and to appropriate health services; </a:t>
            </a:r>
          </a:p>
          <a:p>
            <a:pPr eaLnBrk="1" hangingPunct="1"/>
            <a:r>
              <a:rPr lang="en-US" sz="800" smtClean="0"/>
              <a:t>  ·         </a:t>
            </a:r>
            <a:r>
              <a:rPr lang="en-US" sz="800" b="1" smtClean="0"/>
              <a:t>The cultural factor </a:t>
            </a:r>
            <a:r>
              <a:rPr lang="en-US" sz="800" smtClean="0"/>
              <a:t>: We know that in many countries with high prevalence of maternal mortality, cultural and community beliefs coupled with women’s low decision-making power prevent pregnant women from seeking health care during birth and having their babies delivered in health-care facilities.  Poor road, transport and water access contribute greatly to maternal and infant deaths and disability.  In many of those countries, women suffer from obstetric fistula. </a:t>
            </a:r>
          </a:p>
          <a:p>
            <a:pPr eaLnBrk="1" hangingPunct="1"/>
            <a:r>
              <a:rPr lang="en-US" sz="800" smtClean="0"/>
              <a:t>  ·         </a:t>
            </a:r>
            <a:r>
              <a:rPr lang="en-US" sz="800" b="1" smtClean="0"/>
              <a:t>Fees are a strong barrier </a:t>
            </a:r>
            <a:r>
              <a:rPr lang="en-US" sz="800" smtClean="0"/>
              <a:t>: Poverty in general and significant out of pocket expenditure is a challenge for women in need of services.  </a:t>
            </a:r>
          </a:p>
          <a:p>
            <a:pPr eaLnBrk="1" hangingPunct="1"/>
            <a:r>
              <a:rPr lang="en-US" sz="800" smtClean="0"/>
              <a:t>Families and women have to pay for drugs, medical tests, food and lodging for their relatives. They also have to pay for transportation. But even when services are free there are other barriers. For instance, in some countries where services are free, human resources inadequacies remain a major obstacle to quality service delivery. The main problems are: shortage of medical and para-medical personnel, inappropriate skill-mix, concentration of personnel in urban areas and inadequate presence in rural areas. In addition, in many cases, there are continuous shortages of drug supplies, and health centers are affected by poor management issues. This why it is so important to increase expenditure for health and have functioning health systems: Basic functioning national health systems are a condition /sine qua non /to any effort of reducing maternal health.   And also, investments in maternal health will also contribute to the building of health systems more able to respond to all medical needs and emergencies, not just those faced in pregnancy and childbirth.  </a:t>
            </a:r>
          </a:p>
          <a:p>
            <a:pPr eaLnBrk="1" hangingPunct="1">
              <a:lnSpc>
                <a:spcPct val="90000"/>
              </a:lnSpc>
            </a:pPr>
            <a:endParaRPr lang="en-GB" sz="800" smtClean="0"/>
          </a:p>
          <a:p>
            <a:pPr eaLnBrk="1" hangingPunct="1"/>
            <a:endParaRPr lang="en-GB" sz="800" smtClean="0"/>
          </a:p>
          <a:p>
            <a:endParaRPr lang="en-GB" sz="800" smtClean="0"/>
          </a:p>
        </p:txBody>
      </p:sp>
      <p:sp>
        <p:nvSpPr>
          <p:cNvPr id="96259" name="Slide Number Placeholder 3"/>
          <p:cNvSpPr>
            <a:spLocks noGrp="1"/>
          </p:cNvSpPr>
          <p:nvPr>
            <p:ph type="sldNum" sz="quarter" idx="5"/>
          </p:nvPr>
        </p:nvSpPr>
        <p:spPr>
          <a:noFill/>
        </p:spPr>
        <p:txBody>
          <a:bodyPr/>
          <a:lstStyle/>
          <a:p>
            <a:fld id="{0C20D878-31C8-4A17-81A9-C6EE90A72497}" type="slidenum">
              <a:rPr lang="en-US" smtClean="0"/>
              <a:pPr/>
              <a:t>40</a:t>
            </a:fld>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0AB62B45-1615-4057-A09A-5806F25E171D}" type="slidenum">
              <a:rPr lang="en-US" sz="1200">
                <a:cs typeface="Arial" charset="0"/>
              </a:rPr>
              <a:pPr algn="r"/>
              <a:t>41</a:t>
            </a:fld>
            <a:endParaRPr lang="en-US" sz="1200">
              <a:cs typeface="Arial" charset="0"/>
            </a:endParaRPr>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xfrm>
            <a:off x="387350" y="4506913"/>
            <a:ext cx="5876925" cy="5222875"/>
          </a:xfrm>
          <a:noFill/>
          <a:ln/>
        </p:spPr>
        <p:txBody>
          <a:bodyPr/>
          <a:lstStyle/>
          <a:p>
            <a:pPr eaLnBrk="1" hangingPunct="1">
              <a:lnSpc>
                <a:spcPct val="90000"/>
              </a:lnSpc>
            </a:pPr>
            <a:r>
              <a:rPr lang="en-US" sz="800" smtClean="0"/>
              <a:t>HIDDEN SLIDE</a:t>
            </a:r>
          </a:p>
          <a:p>
            <a:pPr eaLnBrk="1" hangingPunct="1">
              <a:lnSpc>
                <a:spcPct val="90000"/>
              </a:lnSpc>
            </a:pPr>
            <a:r>
              <a:rPr lang="en-US" sz="800" smtClean="0"/>
              <a:t>The NCCE is a government body with responsibility for educating the populace on their rights and responsibilities. Partnering with traditional institutions became critical for increasing girls  enrollment due to the persistence of patriarchy in most communities and high drop out rates of girls due to gender roles and the division of labour at domestic level. Traditional institutions (especially Chiefs and Queen Mothers) are critical entry points for eliminating cultural barriers that hinder the realization of the rights of women and girls.  The MDGs are now well known through media reportage.  Ghana is also witnessing a change in the character of traditional institutions--a number of Chiefs and Queen mothers are now educated and therefore appreciate development issues compared to their predecessors.  The programme seeks to promote girls education using the two MDGs as entry points and the traditional saying in Ghana that: </a:t>
            </a:r>
            <a:r>
              <a:rPr lang="en-US" sz="800" i="1" smtClean="0"/>
              <a:t>when you educate a boy you educate an individual. However when you educate a girl, you educate a nation. </a:t>
            </a:r>
            <a:r>
              <a:rPr lang="en-US" sz="800" smtClean="0"/>
              <a:t> All the traditional paramountcies accepted  that the development of their communities could be left behind if girls were not sent to school and supported to complete their education.</a:t>
            </a:r>
            <a:endParaRPr lang="en-GB" sz="80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a:ln/>
        </p:spPr>
      </p:sp>
      <p:sp>
        <p:nvSpPr>
          <p:cNvPr id="100354" name="Notes Placeholder 2"/>
          <p:cNvSpPr>
            <a:spLocks noGrp="1"/>
          </p:cNvSpPr>
          <p:nvPr>
            <p:ph type="body" idx="1"/>
          </p:nvPr>
        </p:nvSpPr>
        <p:spPr>
          <a:noFill/>
          <a:ln/>
        </p:spPr>
        <p:txBody>
          <a:bodyPr/>
          <a:lstStyle/>
          <a:p>
            <a:r>
              <a:rPr lang="en-GB" smtClean="0"/>
              <a:t>HIDDEN SLIDE</a:t>
            </a:r>
          </a:p>
        </p:txBody>
      </p:sp>
      <p:sp>
        <p:nvSpPr>
          <p:cNvPr id="100355" name="Slide Number Placeholder 3"/>
          <p:cNvSpPr>
            <a:spLocks noGrp="1"/>
          </p:cNvSpPr>
          <p:nvPr>
            <p:ph type="sldNum" sz="quarter" idx="5"/>
          </p:nvPr>
        </p:nvSpPr>
        <p:spPr>
          <a:noFill/>
        </p:spPr>
        <p:txBody>
          <a:bodyPr/>
          <a:lstStyle/>
          <a:p>
            <a:fld id="{8ECD177B-DD87-4CB3-9093-23F30C3D7864}" type="slidenum">
              <a:rPr lang="en-US" smtClean="0"/>
              <a:pPr/>
              <a:t>42</a:t>
            </a:fld>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D7B1AF6C-6162-4E8D-82F0-9758019D2B79}" type="slidenum">
              <a:rPr lang="en-US" sz="1200">
                <a:cs typeface="Arial" charset="0"/>
              </a:rPr>
              <a:pPr algn="r"/>
              <a:t>43</a:t>
            </a:fld>
            <a:endParaRPr lang="en-US" sz="1200">
              <a:cs typeface="Arial" charset="0"/>
            </a:endParaRPr>
          </a:p>
        </p:txBody>
      </p:sp>
      <p:sp>
        <p:nvSpPr>
          <p:cNvPr id="102402" name="Rectangle 2"/>
          <p:cNvSpPr>
            <a:spLocks noGrp="1" noRot="1" noChangeAspect="1" noChangeArrowheads="1" noTextEdit="1"/>
          </p:cNvSpPr>
          <p:nvPr>
            <p:ph type="sldImg"/>
          </p:nvPr>
        </p:nvSpPr>
        <p:spPr>
          <a:xfrm>
            <a:off x="931863" y="741363"/>
            <a:ext cx="4933950" cy="3700462"/>
          </a:xfrm>
          <a:ln/>
        </p:spPr>
      </p:sp>
      <p:sp>
        <p:nvSpPr>
          <p:cNvPr id="102403" name="Rectangle 3"/>
          <p:cNvSpPr>
            <a:spLocks noGrp="1" noChangeArrowheads="1"/>
          </p:cNvSpPr>
          <p:nvPr>
            <p:ph type="body" idx="1"/>
          </p:nvPr>
        </p:nvSpPr>
        <p:spPr>
          <a:noFill/>
          <a:ln/>
        </p:spPr>
        <p:txBody>
          <a:bodyPr/>
          <a:lstStyle/>
          <a:p>
            <a:pPr eaLnBrk="1" hangingPunct="1"/>
            <a:r>
              <a:rPr lang="en-US" sz="1000" smtClean="0">
                <a:latin typeface="Times New Roman" pitchFamily="18" charset="0"/>
              </a:rPr>
              <a:t>HIDDEN SLIDE</a:t>
            </a:r>
          </a:p>
          <a:p>
            <a:pPr eaLnBrk="1" hangingPunct="1"/>
            <a:r>
              <a:rPr lang="en-US" sz="1000" smtClean="0">
                <a:latin typeface="Times New Roman" pitchFamily="18" charset="0"/>
              </a:rPr>
              <a:t>Optional exercise</a:t>
            </a:r>
          </a:p>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852717" y="9379252"/>
            <a:ext cx="2944958" cy="494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1" tIns="46410" rIns="92821" bIns="46410" anchor="b"/>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lgn="r" eaLnBrk="1" hangingPunct="1">
              <a:lnSpc>
                <a:spcPct val="100000"/>
              </a:lnSpc>
              <a:spcBef>
                <a:spcPct val="0"/>
              </a:spcBef>
              <a:buClrTx/>
              <a:buFontTx/>
              <a:buNone/>
            </a:pPr>
            <a:fld id="{1221BF9B-C84D-4E2F-8DAD-E2D5548AB3DC}" type="slidenum">
              <a:rPr lang="en-GB" sz="1200" b="0">
                <a:solidFill>
                  <a:srgbClr val="000000"/>
                </a:solidFill>
                <a:latin typeface="Times New Roman" pitchFamily="18" charset="0"/>
              </a:rPr>
              <a:pPr algn="r" eaLnBrk="1" hangingPunct="1">
                <a:lnSpc>
                  <a:spcPct val="100000"/>
                </a:lnSpc>
                <a:spcBef>
                  <a:spcPct val="0"/>
                </a:spcBef>
                <a:buClrTx/>
                <a:buFontTx/>
                <a:buNone/>
              </a:pPr>
              <a:t>44</a:t>
            </a:fld>
            <a:endParaRPr lang="en-GB" sz="1200" b="0">
              <a:solidFill>
                <a:srgbClr val="000000"/>
              </a:solidFill>
              <a:latin typeface="Times New Roman" pitchFamily="18" charset="0"/>
            </a:endParaRPr>
          </a:p>
        </p:txBody>
      </p:sp>
      <p:sp>
        <p:nvSpPr>
          <p:cNvPr id="17411" name="Rectangle 7"/>
          <p:cNvSpPr txBox="1">
            <a:spLocks noGrp="1" noChangeArrowheads="1"/>
          </p:cNvSpPr>
          <p:nvPr/>
        </p:nvSpPr>
        <p:spPr bwMode="auto">
          <a:xfrm>
            <a:off x="3852717" y="9379252"/>
            <a:ext cx="2944958" cy="494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1" tIns="46410" rIns="92821" bIns="46410" anchor="b"/>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lgn="r" eaLnBrk="1" hangingPunct="1">
              <a:lnSpc>
                <a:spcPct val="100000"/>
              </a:lnSpc>
              <a:spcBef>
                <a:spcPct val="0"/>
              </a:spcBef>
              <a:buClrTx/>
              <a:buFontTx/>
              <a:buNone/>
            </a:pPr>
            <a:fld id="{7301E8C1-6B0C-4EDD-9C9F-25F85F588829}" type="slidenum">
              <a:rPr lang="en-GB" sz="1200" b="0">
                <a:solidFill>
                  <a:srgbClr val="000000"/>
                </a:solidFill>
                <a:latin typeface="Times New Roman" pitchFamily="18" charset="0"/>
              </a:rPr>
              <a:pPr algn="r" eaLnBrk="1" hangingPunct="1">
                <a:lnSpc>
                  <a:spcPct val="100000"/>
                </a:lnSpc>
                <a:spcBef>
                  <a:spcPct val="0"/>
                </a:spcBef>
                <a:buClrTx/>
                <a:buFontTx/>
                <a:buNone/>
              </a:pPr>
              <a:t>44</a:t>
            </a:fld>
            <a:endParaRPr lang="en-GB" sz="1200" b="0">
              <a:solidFill>
                <a:srgbClr val="000000"/>
              </a:solidFill>
              <a:latin typeface="Times New Roman" pitchFamily="18" charset="0"/>
            </a:endParaRPr>
          </a:p>
        </p:txBody>
      </p:sp>
      <p:sp>
        <p:nvSpPr>
          <p:cNvPr id="17412" name="Rectangle 2"/>
          <p:cNvSpPr>
            <a:spLocks noGrp="1" noRot="1" noChangeAspect="1" noChangeArrowheads="1" noTextEdit="1"/>
          </p:cNvSpPr>
          <p:nvPr>
            <p:ph type="sldImg"/>
          </p:nvPr>
        </p:nvSpPr>
        <p:spPr>
          <a:xfrm>
            <a:off x="1925638" y="490538"/>
            <a:ext cx="2786062" cy="2089150"/>
          </a:xfrm>
          <a:ln/>
        </p:spPr>
      </p:sp>
      <p:sp>
        <p:nvSpPr>
          <p:cNvPr id="17413" name="Rectangle 3"/>
          <p:cNvSpPr>
            <a:spLocks noGrp="1" noChangeArrowheads="1"/>
          </p:cNvSpPr>
          <p:nvPr>
            <p:ph type="body" idx="1"/>
          </p:nvPr>
        </p:nvSpPr>
        <p:spPr>
          <a:xfrm>
            <a:off x="906141" y="2823741"/>
            <a:ext cx="4985393" cy="6309620"/>
          </a:xfrm>
          <a:noFill/>
        </p:spPr>
        <p:txBody>
          <a:bodyPr/>
          <a:lstStyle/>
          <a:p>
            <a:pPr>
              <a:lnSpc>
                <a:spcPct val="80000"/>
              </a:lnSpc>
              <a:buFont typeface="Wingdings" pitchFamily="2" charset="2"/>
              <a:buNone/>
            </a:pPr>
            <a:r>
              <a:rPr lang="en-GB" dirty="0" smtClean="0">
                <a:sym typeface="Wingdings" pitchFamily="2" charset="2"/>
              </a:rPr>
              <a:t></a:t>
            </a:r>
            <a:r>
              <a:rPr lang="en-GB" u="sng" dirty="0" smtClean="0">
                <a:solidFill>
                  <a:srgbClr val="FF0000"/>
                </a:solidFill>
              </a:rPr>
              <a:t> Who</a:t>
            </a:r>
            <a:r>
              <a:rPr lang="en-GB" dirty="0" smtClean="0"/>
              <a:t> has been left behind</a:t>
            </a:r>
          </a:p>
          <a:p>
            <a:pPr>
              <a:lnSpc>
                <a:spcPct val="80000"/>
              </a:lnSpc>
              <a:buFont typeface="Wingdings" pitchFamily="2" charset="2"/>
              <a:buNone/>
            </a:pPr>
            <a:r>
              <a:rPr lang="en-GB" dirty="0" smtClean="0"/>
              <a:t>Assessment </a:t>
            </a:r>
            <a:r>
              <a:rPr lang="en-CA" dirty="0" smtClean="0"/>
              <a:t>from a human rights and gender perspective helps to determine whether, and where, a problem or challenge exists, its intensity and who is affected. It reviews the trends in development indicators using sex-disaggregated data and it highlights disparities: where these occur, who are most affected and how many are affected. The HRBA adds value to this assessment by relating the situation to the human rights obligations in the international instruments ratified by each country. This data-driven assessment will help to identify patterns of discrimination and inequality, and describe the situation of groups excluded and made vulnerable due to the denial of their rights. </a:t>
            </a:r>
            <a:endParaRPr lang="en-GB" dirty="0" smtClean="0"/>
          </a:p>
          <a:p>
            <a:pPr>
              <a:lnSpc>
                <a:spcPct val="80000"/>
              </a:lnSpc>
              <a:buFont typeface="Wingdings" pitchFamily="2" charset="2"/>
              <a:buNone/>
            </a:pPr>
            <a:endParaRPr lang="en-GB" dirty="0" smtClean="0">
              <a:sym typeface="Wingdings" pitchFamily="2" charset="2"/>
            </a:endParaRPr>
          </a:p>
          <a:p>
            <a:pPr>
              <a:lnSpc>
                <a:spcPct val="80000"/>
              </a:lnSpc>
              <a:buFont typeface="Wingdings" pitchFamily="2" charset="2"/>
              <a:buNone/>
            </a:pPr>
            <a:r>
              <a:rPr lang="en-GB" dirty="0" smtClean="0">
                <a:sym typeface="Wingdings" pitchFamily="2" charset="2"/>
              </a:rPr>
              <a:t> </a:t>
            </a:r>
            <a:r>
              <a:rPr lang="en-GB" dirty="0" smtClean="0">
                <a:solidFill>
                  <a:srgbClr val="FF0000"/>
                </a:solidFill>
                <a:sym typeface="Wingdings" pitchFamily="2" charset="2"/>
              </a:rPr>
              <a:t>W</a:t>
            </a:r>
            <a:r>
              <a:rPr lang="en-GB" dirty="0" smtClean="0">
                <a:solidFill>
                  <a:srgbClr val="FF0000"/>
                </a:solidFill>
              </a:rPr>
              <a:t>hy?</a:t>
            </a:r>
            <a:r>
              <a:rPr lang="en-GB" dirty="0" smtClean="0"/>
              <a:t> Which rights are at stake?</a:t>
            </a:r>
          </a:p>
          <a:p>
            <a:pPr>
              <a:lnSpc>
                <a:spcPct val="80000"/>
              </a:lnSpc>
              <a:buFont typeface="Wingdings" pitchFamily="2" charset="2"/>
              <a:buNone/>
            </a:pPr>
            <a:r>
              <a:rPr lang="en-US" dirty="0" smtClean="0"/>
              <a:t>Human rights standards are a minimum in practice and a standard of achievement (as per Universal Declaration) which are necessary to expand the freedoms and opportunities inherent to human development. </a:t>
            </a:r>
          </a:p>
          <a:p>
            <a:pPr>
              <a:lnSpc>
                <a:spcPct val="80000"/>
              </a:lnSpc>
            </a:pPr>
            <a:r>
              <a:rPr lang="en-GB" dirty="0" smtClean="0"/>
              <a:t>The "why" links with the causal analysis and will help us visualize how human rights principles can help identify persistent patterns of discrimination, exclusion, impunity and powerlessness. </a:t>
            </a:r>
            <a:br>
              <a:rPr lang="en-GB" dirty="0" smtClean="0"/>
            </a:br>
            <a:r>
              <a:rPr lang="en-GB" dirty="0" smtClean="0"/>
              <a:t>Causality analysis should lead to the identifications of immediate, underlying and root causes. </a:t>
            </a:r>
          </a:p>
          <a:p>
            <a:pPr>
              <a:lnSpc>
                <a:spcPct val="80000"/>
              </a:lnSpc>
              <a:buFont typeface="Wingdings" pitchFamily="2" charset="2"/>
              <a:buNone/>
            </a:pPr>
            <a:endParaRPr lang="en-GB" dirty="0" smtClean="0">
              <a:sym typeface="Wingdings" pitchFamily="2" charset="2"/>
            </a:endParaRPr>
          </a:p>
          <a:p>
            <a:pPr>
              <a:lnSpc>
                <a:spcPct val="80000"/>
              </a:lnSpc>
              <a:buFont typeface="Wingdings" pitchFamily="2" charset="2"/>
              <a:buNone/>
            </a:pPr>
            <a:r>
              <a:rPr lang="en-GB" dirty="0" smtClean="0">
                <a:sym typeface="Wingdings" pitchFamily="2" charset="2"/>
              </a:rPr>
              <a:t> </a:t>
            </a:r>
            <a:r>
              <a:rPr lang="en-GB" u="sng" dirty="0" smtClean="0">
                <a:solidFill>
                  <a:srgbClr val="0000FF"/>
                </a:solidFill>
              </a:rPr>
              <a:t>Who</a:t>
            </a:r>
            <a:r>
              <a:rPr lang="en-GB" dirty="0" smtClean="0"/>
              <a:t> has to do something about it?</a:t>
            </a:r>
          </a:p>
          <a:p>
            <a:pPr>
              <a:lnSpc>
                <a:spcPct val="80000"/>
              </a:lnSpc>
              <a:buFont typeface="Wingdings" pitchFamily="2" charset="2"/>
              <a:buNone/>
            </a:pPr>
            <a:r>
              <a:rPr lang="en-GB" dirty="0" smtClean="0"/>
              <a:t>It is important to identify, specifically, who are the duty bearers and rights holders– those with obligations to act</a:t>
            </a:r>
          </a:p>
          <a:p>
            <a:pPr>
              <a:lnSpc>
                <a:spcPct val="80000"/>
              </a:lnSpc>
            </a:pPr>
            <a:r>
              <a:rPr lang="en-US" altLang="ko-KR" dirty="0" smtClean="0">
                <a:ea typeface="Gulim" pitchFamily="34" charset="-127"/>
              </a:rPr>
              <a:t>Caution!</a:t>
            </a:r>
          </a:p>
          <a:p>
            <a:pPr>
              <a:lnSpc>
                <a:spcPct val="80000"/>
              </a:lnSpc>
              <a:buFont typeface="Wingdings" pitchFamily="2" charset="2"/>
              <a:buNone/>
            </a:pPr>
            <a:r>
              <a:rPr lang="en-US" altLang="ko-KR" dirty="0" smtClean="0">
                <a:ea typeface="Gulim" pitchFamily="34" charset="-127"/>
              </a:rPr>
              <a:t>It is easy to imply that action should be taken only by duty bearers.</a:t>
            </a:r>
          </a:p>
          <a:p>
            <a:pPr>
              <a:lnSpc>
                <a:spcPct val="80000"/>
              </a:lnSpc>
            </a:pPr>
            <a:r>
              <a:rPr lang="en-US" altLang="ko-KR" dirty="0" smtClean="0">
                <a:ea typeface="Gulim" pitchFamily="34" charset="-127"/>
              </a:rPr>
              <a:t>Presenters should </a:t>
            </a:r>
            <a:r>
              <a:rPr lang="en-US" altLang="ko-KR" dirty="0" err="1" smtClean="0">
                <a:ea typeface="Gulim" pitchFamily="34" charset="-127"/>
              </a:rPr>
              <a:t>emphasise</a:t>
            </a:r>
            <a:r>
              <a:rPr lang="en-US" altLang="ko-KR" dirty="0" smtClean="0">
                <a:ea typeface="Gulim" pitchFamily="34" charset="-127"/>
              </a:rPr>
              <a:t> that the "who" in "who has to do something about it" includes </a:t>
            </a:r>
            <a:r>
              <a:rPr lang="en-US" altLang="ko-KR" u="sng" dirty="0" smtClean="0">
                <a:ea typeface="Gulim" pitchFamily="34" charset="-127"/>
              </a:rPr>
              <a:t>both duty bearers and rights holders.</a:t>
            </a:r>
            <a:endParaRPr lang="en-AU" u="sng" dirty="0" smtClean="0"/>
          </a:p>
          <a:p>
            <a:pPr>
              <a:lnSpc>
                <a:spcPct val="80000"/>
              </a:lnSpc>
              <a:buFont typeface="Wingdings" pitchFamily="2" charset="2"/>
              <a:buNone/>
            </a:pPr>
            <a:endParaRPr lang="en-GB" dirty="0" smtClean="0"/>
          </a:p>
          <a:p>
            <a:pPr>
              <a:lnSpc>
                <a:spcPct val="80000"/>
              </a:lnSpc>
              <a:buFont typeface="Wingdings" pitchFamily="2" charset="2"/>
              <a:buNone/>
            </a:pPr>
            <a:r>
              <a:rPr lang="en-GB" dirty="0" smtClean="0">
                <a:sym typeface="Wingdings" pitchFamily="2" charset="2"/>
              </a:rPr>
              <a:t> </a:t>
            </a:r>
            <a:r>
              <a:rPr lang="en-GB" dirty="0" smtClean="0"/>
              <a:t>What do </a:t>
            </a:r>
            <a:r>
              <a:rPr lang="en-GB" u="sng" dirty="0" smtClean="0">
                <a:solidFill>
                  <a:srgbClr val="0000FF"/>
                </a:solidFill>
              </a:rPr>
              <a:t>they</a:t>
            </a:r>
            <a:r>
              <a:rPr lang="en-GB" dirty="0" smtClean="0"/>
              <a:t> need, to take action?</a:t>
            </a:r>
          </a:p>
          <a:p>
            <a:pPr>
              <a:lnSpc>
                <a:spcPct val="80000"/>
              </a:lnSpc>
            </a:pPr>
            <a:r>
              <a:rPr lang="en-GB" dirty="0" smtClean="0"/>
              <a:t>The “they” in the final question refers to both rights holders and duty bearers and help identify critical capacity gaps that prevent action. </a:t>
            </a:r>
          </a:p>
          <a:p>
            <a:pPr>
              <a:lnSpc>
                <a:spcPct val="80000"/>
              </a:lnSpc>
            </a:pPr>
            <a:r>
              <a:rPr lang="en-GB" dirty="0" smtClean="0"/>
              <a:t>At the underlying and root levels, these capacity gaps will nearly always involve gaps in legal, institutional, policy, and financial (budget) frameworks. Action in the political and economic environment may be critical for empowering rights-holders and develop the capacities of duty-bearers.</a:t>
            </a:r>
            <a:endParaRPr lang="en-US" dirty="0" smtClean="0"/>
          </a:p>
          <a:p>
            <a:pPr>
              <a:lnSpc>
                <a:spcPct val="80000"/>
              </a:lnSpc>
            </a:pPr>
            <a:r>
              <a:rPr lang="en-US" dirty="0" smtClean="0"/>
              <a:t>Rights-based causality analysis should be used to strengthen ongoing or planned country analysis and to bring some influence to the preparation or review of National development plans, including PRSPs.</a:t>
            </a:r>
            <a:endParaRPr lang="en-GB" dirty="0" smtClean="0"/>
          </a:p>
          <a:p>
            <a:pPr>
              <a:lnSpc>
                <a:spcPct val="80000"/>
              </a:lnSpc>
            </a:pPr>
            <a:r>
              <a:rPr lang="en-GB" dirty="0" smtClean="0"/>
              <a:t>Reports from international, regional and national human rights mechanisms are key sources of information that should be used during the analysis.</a:t>
            </a:r>
            <a:r>
              <a:rPr lang="en-US" dirty="0" smtClean="0"/>
              <a:t> </a:t>
            </a:r>
            <a:endParaRPr lang="en-AU" dirty="0" smtClean="0"/>
          </a:p>
          <a:p>
            <a:pPr>
              <a:lnSpc>
                <a:spcPct val="80000"/>
              </a:lnSpc>
            </a:pPr>
            <a:endParaRPr lang="en-US" dirty="0" smtClean="0"/>
          </a:p>
          <a:p>
            <a:pPr>
              <a:lnSpc>
                <a:spcPct val="80000"/>
              </a:lnSpc>
            </a:pPr>
            <a:r>
              <a:rPr lang="en-US" dirty="0" smtClean="0"/>
              <a:t>Remember that a key messages in a HRBA is that the process is equally important as the outcome of development. Remind participants and add the following:</a:t>
            </a:r>
          </a:p>
          <a:p>
            <a:pPr>
              <a:lnSpc>
                <a:spcPct val="80000"/>
              </a:lnSpc>
            </a:pPr>
            <a:r>
              <a:rPr lang="en-US" b="1" dirty="0" smtClean="0"/>
              <a:t>How should the process be conducted? or What type of process is required?</a:t>
            </a:r>
            <a:endParaRPr lang="en-AU"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noFill/>
          <a:ln/>
        </p:spPr>
        <p:txBody>
          <a:bodyPr/>
          <a:lstStyle/>
          <a:p>
            <a:pPr eaLnBrk="1" hangingPunct="1"/>
            <a:r>
              <a:rPr lang="en-US" dirty="0" smtClean="0"/>
              <a:t>HIDDEN SLIDE</a:t>
            </a:r>
          </a:p>
          <a:p>
            <a:pPr eaLnBrk="1" hangingPunct="1"/>
            <a:endParaRPr lang="en-US" b="1" dirty="0" smtClean="0"/>
          </a:p>
          <a:p>
            <a:pPr eaLnBrk="1" hangingPunct="1"/>
            <a:r>
              <a:rPr lang="en-US" b="1" dirty="0" smtClean="0"/>
              <a:t>REDESIGN and ADD EXAMPLES</a:t>
            </a:r>
            <a:r>
              <a:rPr lang="en-US" dirty="0" smtClean="0"/>
              <a:t> (e.g. Bahrain, Ecuador, Uruguay, Moldova </a:t>
            </a:r>
            <a:r>
              <a:rPr lang="en-US" dirty="0" err="1" smtClean="0"/>
              <a:t>etc</a:t>
            </a:r>
            <a:r>
              <a:rPr lang="en-US" dirty="0" smtClean="0"/>
              <a:t>)</a:t>
            </a:r>
          </a:p>
          <a:p>
            <a:pPr eaLnBrk="1" hangingPunct="1"/>
            <a:endParaRPr lang="en-GB" dirty="0" smtClean="0"/>
          </a:p>
          <a:p>
            <a:pPr eaLnBrk="1" hangingPunct="1"/>
            <a:r>
              <a:rPr lang="en-US" altLang="ja-JP" dirty="0" smtClean="0">
                <a:cs typeface="ＭＳ Ｐゴシック"/>
              </a:rPr>
              <a:t>For example in Uruguay, following the mission of the Special Rapporteur on Torture, the Government and the UN country team developed a joint </a:t>
            </a:r>
            <a:r>
              <a:rPr lang="en-US" altLang="ja-JP" dirty="0" err="1" smtClean="0">
                <a:cs typeface="ＭＳ Ｐゴシック"/>
              </a:rPr>
              <a:t>programme</a:t>
            </a:r>
            <a:r>
              <a:rPr lang="en-US" altLang="ja-JP" dirty="0" smtClean="0">
                <a:cs typeface="ＭＳ Ｐゴシック"/>
              </a:rPr>
              <a:t> on prison reform, in order to assist the Government in addressing the recommendations made by the Special Rapporteur. </a:t>
            </a:r>
            <a:endParaRPr lang="fr-FR" dirty="0" smtClean="0"/>
          </a:p>
        </p:txBody>
      </p:sp>
      <p:sp>
        <p:nvSpPr>
          <p:cNvPr id="23555" name="Slide Number Placeholder 3"/>
          <p:cNvSpPr txBox="1">
            <a:spLocks noGrp="1"/>
          </p:cNvSpPr>
          <p:nvPr/>
        </p:nvSpPr>
        <p:spPr bwMode="auto">
          <a:xfrm>
            <a:off x="3849688" y="9378950"/>
            <a:ext cx="2946400" cy="493713"/>
          </a:xfrm>
          <a:prstGeom prst="rect">
            <a:avLst/>
          </a:prstGeom>
          <a:noFill/>
          <a:ln w="9525">
            <a:noFill/>
            <a:miter lim="800000"/>
            <a:headEnd/>
            <a:tailEnd/>
          </a:ln>
        </p:spPr>
        <p:txBody>
          <a:bodyPr anchor="b"/>
          <a:lstStyle/>
          <a:p>
            <a:pPr algn="r"/>
            <a:fld id="{34032FBB-FBD4-463A-B785-1650779BACAE}" type="slidenum">
              <a:rPr kumimoji="1" lang="ja-JP" altLang="en-US" sz="1200">
                <a:cs typeface="Arial" charset="0"/>
              </a:rPr>
              <a:pPr algn="r"/>
              <a:t>5</a:t>
            </a:fld>
            <a:endParaRPr kumimoji="1" lang="en-US" altLang="ja-JP" sz="120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a:xfrm>
            <a:off x="1225550" y="193675"/>
            <a:ext cx="4278313" cy="3208338"/>
          </a:xfrm>
          <a:ln/>
        </p:spPr>
      </p:sp>
      <p:sp>
        <p:nvSpPr>
          <p:cNvPr id="25602" name="Rectangle 3"/>
          <p:cNvSpPr>
            <a:spLocks noGrp="1" noChangeArrowheads="1"/>
          </p:cNvSpPr>
          <p:nvPr>
            <p:ph type="body" idx="1"/>
          </p:nvPr>
        </p:nvSpPr>
        <p:spPr>
          <a:xfrm>
            <a:off x="401638" y="3538538"/>
            <a:ext cx="5994400" cy="4676775"/>
          </a:xfrm>
          <a:noFill/>
          <a:ln/>
        </p:spPr>
        <p:txBody>
          <a:bodyPr/>
          <a:lstStyle/>
          <a:p>
            <a:pPr eaLnBrk="1" hangingPunct="1"/>
            <a:r>
              <a:rPr lang="en-GB" sz="800" b="1" smtClean="0"/>
              <a:t>Implications and Added value of HRBA</a:t>
            </a:r>
            <a:endParaRPr lang="en-GB" sz="800" smtClean="0"/>
          </a:p>
          <a:p>
            <a:pPr eaLnBrk="1" hangingPunct="1"/>
            <a:r>
              <a:rPr lang="en-GB" sz="800" smtClean="0"/>
              <a:t>In the shift from theory to practice, there has been considerable debate regarding its meaning, the added value to development and particularly on how to apply a HRBA to development programming so that it can have greater impact. There are three main rationales for a HRBA: (a) intrinsic; (b) instrumental; (c) and institutional. </a:t>
            </a:r>
            <a:endParaRPr lang="en-GB" sz="800" i="1" u="sng" smtClean="0"/>
          </a:p>
          <a:p>
            <a:pPr eaLnBrk="1" hangingPunct="1"/>
            <a:r>
              <a:rPr lang="en-GB" sz="800" i="1" u="sng" smtClean="0"/>
              <a:t>(a) Intrinsic rationale</a:t>
            </a:r>
            <a:endParaRPr lang="en-GB" sz="800" smtClean="0"/>
          </a:p>
          <a:p>
            <a:pPr eaLnBrk="1" hangingPunct="1"/>
            <a:r>
              <a:rPr lang="en-GB" sz="800" smtClean="0"/>
              <a:t>Acknowledging that a HRBA is the right thing to do, morally and legally</a:t>
            </a:r>
          </a:p>
          <a:p>
            <a:pPr eaLnBrk="1" hangingPunct="1"/>
            <a:r>
              <a:rPr lang="en-GB" sz="800" smtClean="0"/>
              <a:t>The HRBA is based on </a:t>
            </a:r>
            <a:r>
              <a:rPr lang="en-GB" sz="800" b="1" smtClean="0"/>
              <a:t>universal values </a:t>
            </a:r>
            <a:r>
              <a:rPr lang="en-GB" sz="800" smtClean="0"/>
              <a:t>(freedom, equality, solidarity, etc.) reflected in </a:t>
            </a:r>
            <a:r>
              <a:rPr lang="en-GB" sz="800" b="1" smtClean="0"/>
              <a:t>human rights principles and standards</a:t>
            </a:r>
            <a:r>
              <a:rPr lang="en-GB" sz="800" smtClean="0"/>
              <a:t> that provide a common standard of achievement for all men women and children and all nations. </a:t>
            </a:r>
            <a:endParaRPr lang="en-US" sz="800" smtClean="0"/>
          </a:p>
          <a:p>
            <a:pPr eaLnBrk="1" hangingPunct="1"/>
            <a:r>
              <a:rPr lang="en-GB" sz="800" smtClean="0"/>
              <a:t>The HRBA moves development action from the optional realm of benevolence (or charity) into the </a:t>
            </a:r>
            <a:r>
              <a:rPr lang="en-GB" sz="800" b="1" smtClean="0"/>
              <a:t>mandatory realm of law.</a:t>
            </a:r>
            <a:r>
              <a:rPr lang="en-GB" sz="800" smtClean="0"/>
              <a:t> </a:t>
            </a:r>
            <a:endParaRPr lang="en-US" sz="800" smtClean="0"/>
          </a:p>
          <a:p>
            <a:pPr eaLnBrk="1" hangingPunct="1"/>
            <a:r>
              <a:rPr lang="en-GB" sz="800" smtClean="0"/>
              <a:t>The HRBA establishes </a:t>
            </a:r>
            <a:r>
              <a:rPr lang="en-GB" sz="800" b="1" smtClean="0"/>
              <a:t>duties and obligations and corresponding claims</a:t>
            </a:r>
            <a:r>
              <a:rPr lang="en-GB" sz="800" smtClean="0"/>
              <a:t>, and underscores the importance of establishing accountability mechanisms at all levels for </a:t>
            </a:r>
            <a:r>
              <a:rPr lang="en-GB" sz="800" b="1" smtClean="0"/>
              <a:t>duty-bearers</a:t>
            </a:r>
            <a:r>
              <a:rPr lang="en-GB" sz="800" smtClean="0"/>
              <a:t> to meet their obligations.</a:t>
            </a:r>
          </a:p>
          <a:p>
            <a:pPr eaLnBrk="1" hangingPunct="1"/>
            <a:r>
              <a:rPr lang="en-GB" sz="800" smtClean="0"/>
              <a:t>The HRBA changes the concept from regarding people as passive beneficiaries of State policies to </a:t>
            </a:r>
            <a:r>
              <a:rPr lang="en-GB" sz="800" b="1" smtClean="0"/>
              <a:t>active participants in their own development</a:t>
            </a:r>
            <a:r>
              <a:rPr lang="en-GB" sz="800" smtClean="0"/>
              <a:t> and further recognizes them as </a:t>
            </a:r>
            <a:r>
              <a:rPr lang="en-GB" sz="800" b="1" smtClean="0"/>
              <a:t>rights-holders</a:t>
            </a:r>
            <a:r>
              <a:rPr lang="en-GB" sz="800" smtClean="0"/>
              <a:t>, thereby placing them at the centre of the development process. </a:t>
            </a:r>
            <a:endParaRPr lang="en-GB" sz="800" i="1" u="sng" smtClean="0"/>
          </a:p>
          <a:p>
            <a:pPr eaLnBrk="1" hangingPunct="1"/>
            <a:r>
              <a:rPr lang="en-GB" sz="800" i="1" u="sng" smtClean="0"/>
              <a:t>(b) Instrumental rationale</a:t>
            </a:r>
            <a:endParaRPr lang="en-GB" sz="800" smtClean="0"/>
          </a:p>
          <a:p>
            <a:pPr eaLnBrk="1" hangingPunct="1"/>
            <a:r>
              <a:rPr lang="en-GB" sz="800" smtClean="0"/>
              <a:t>Recognizing that a HRBA leads to better and more sustainable human development outcomes, the HRBA: </a:t>
            </a:r>
            <a:endParaRPr lang="en-US" sz="800" smtClean="0"/>
          </a:p>
          <a:p>
            <a:pPr eaLnBrk="1" hangingPunct="1"/>
            <a:r>
              <a:rPr lang="en-GB" sz="800" smtClean="0"/>
              <a:t>Focuses on analyzing the </a:t>
            </a:r>
            <a:r>
              <a:rPr lang="en-GB" sz="800" b="1" smtClean="0"/>
              <a:t>inequalities, discriminatory practices, and unjust power relations </a:t>
            </a:r>
            <a:r>
              <a:rPr lang="en-GB" sz="800" smtClean="0"/>
              <a:t>which are the root causes of the human rights and development challenges and processes that </a:t>
            </a:r>
            <a:r>
              <a:rPr lang="en-GB" sz="800" b="1" smtClean="0"/>
              <a:t>exacerbate conflict.</a:t>
            </a:r>
            <a:r>
              <a:rPr lang="en-GB" sz="800" smtClean="0"/>
              <a:t> </a:t>
            </a:r>
            <a:endParaRPr lang="en-US" sz="800" smtClean="0"/>
          </a:p>
          <a:p>
            <a:pPr eaLnBrk="1" hangingPunct="1"/>
            <a:r>
              <a:rPr lang="en-GB" sz="800" smtClean="0"/>
              <a:t>Has a special focus on </a:t>
            </a:r>
            <a:r>
              <a:rPr lang="en-GB" sz="800" b="1" smtClean="0"/>
              <a:t>groups subjected to discrimination</a:t>
            </a:r>
            <a:r>
              <a:rPr lang="en-GB" sz="800" smtClean="0"/>
              <a:t> and suffering from </a:t>
            </a:r>
            <a:r>
              <a:rPr lang="en-GB" sz="800" b="1" smtClean="0"/>
              <a:t>disadvantage</a:t>
            </a:r>
            <a:r>
              <a:rPr lang="en-GB" sz="800" smtClean="0"/>
              <a:t> and </a:t>
            </a:r>
            <a:r>
              <a:rPr lang="en-GB" sz="800" b="1" smtClean="0"/>
              <a:t>exclusion</a:t>
            </a:r>
            <a:r>
              <a:rPr lang="en-GB" sz="800" smtClean="0"/>
              <a:t>, including children, minorities and women.  The twin principles of non-discrimination and equality call for a focus on gender equality and engaging with women’s human rights in all development programmes.</a:t>
            </a:r>
            <a:endParaRPr lang="en-US" sz="800" smtClean="0"/>
          </a:p>
          <a:p>
            <a:pPr eaLnBrk="1" hangingPunct="1"/>
            <a:r>
              <a:rPr lang="en-GB" sz="800" smtClean="0"/>
              <a:t>Emphasizes</a:t>
            </a:r>
            <a:r>
              <a:rPr lang="en-GB" sz="800" b="1" smtClean="0"/>
              <a:t> participation</a:t>
            </a:r>
            <a:r>
              <a:rPr lang="en-GB" sz="800" smtClean="0"/>
              <a:t>, particularly of discriminated and excluded groups at every stage of the programming process.</a:t>
            </a:r>
            <a:endParaRPr lang="es-ES" sz="800" smtClean="0"/>
          </a:p>
          <a:p>
            <a:pPr eaLnBrk="1" hangingPunct="1"/>
            <a:r>
              <a:rPr lang="en-GB" sz="800" smtClean="0"/>
              <a:t>Counts on the </a:t>
            </a:r>
            <a:r>
              <a:rPr lang="en-GB" sz="800" b="1" smtClean="0"/>
              <a:t>accountability of the State and its institutions</a:t>
            </a:r>
            <a:r>
              <a:rPr lang="en-GB" sz="800" smtClean="0"/>
              <a:t> with regard to respecting, protecting and fulfilling all the human rights of all people within their jurisdiction (although in some instances the duty of the State may extend beyond their jurisdiction, e.g. prisoners of war). </a:t>
            </a:r>
            <a:endParaRPr lang="es-ES" sz="800" smtClean="0"/>
          </a:p>
          <a:p>
            <a:pPr eaLnBrk="1" hangingPunct="1"/>
            <a:r>
              <a:rPr lang="en-GB" sz="800" smtClean="0"/>
              <a:t>Gives equal importance to </a:t>
            </a:r>
            <a:r>
              <a:rPr lang="en-GB" sz="800" b="1" smtClean="0"/>
              <a:t>the processes and outcomes of development, </a:t>
            </a:r>
            <a:r>
              <a:rPr lang="en-GB" sz="800" smtClean="0"/>
              <a:t>as the quality of the process affects the achievement and sustainability of outcomes. </a:t>
            </a:r>
            <a:endParaRPr lang="en-US" sz="800" smtClean="0"/>
          </a:p>
          <a:p>
            <a:pPr eaLnBrk="1" hangingPunct="1"/>
            <a:r>
              <a:rPr lang="en-GB" sz="800" i="1" u="sng" smtClean="0"/>
              <a:t>(c) Institutional value</a:t>
            </a:r>
            <a:endParaRPr lang="en-GB" sz="800" smtClean="0"/>
          </a:p>
          <a:p>
            <a:pPr eaLnBrk="1" hangingPunct="1"/>
            <a:r>
              <a:rPr lang="en-GB" sz="800" smtClean="0"/>
              <a:t>The UN has a comparative advantage in its core mandate on Peace, Security, Human Rights and Development and the values of the UN Charter. In that regard, neutrality and respect for self reliance make the UN a privileged partner to deal with sensitive issues in a holistic manner, which means that:</a:t>
            </a:r>
            <a:endParaRPr lang="en-US" sz="800" smtClean="0"/>
          </a:p>
          <a:p>
            <a:pPr eaLnBrk="1" hangingPunct="1"/>
            <a:r>
              <a:rPr lang="en-GB" sz="800" smtClean="0"/>
              <a:t>Development challenges are examined from a </a:t>
            </a:r>
            <a:r>
              <a:rPr lang="en-GB" sz="800" b="1" smtClean="0"/>
              <a:t>holistic lens  guided by the human rights principles and taking into account the civil, political, economic, social and cultural aspects of a problem</a:t>
            </a:r>
            <a:r>
              <a:rPr lang="en-GB" sz="800" smtClean="0"/>
              <a:t> (e.g. poverty reduction strategy is guided by rights to education and health as well as freedom of expression and assembly and right to information etc.)</a:t>
            </a:r>
            <a:endParaRPr lang="es-ES" sz="800" smtClean="0"/>
          </a:p>
          <a:p>
            <a:pPr eaLnBrk="1" hangingPunct="1"/>
            <a:r>
              <a:rPr lang="en-GB" sz="800" smtClean="0"/>
              <a:t>A HRBA lifts sectoral “blinkers” and facilitates an </a:t>
            </a:r>
            <a:r>
              <a:rPr lang="en-GB" sz="800" b="1" smtClean="0"/>
              <a:t>integrated response to multifaceted development problems</a:t>
            </a:r>
            <a:r>
              <a:rPr lang="en-GB" sz="800" smtClean="0"/>
              <a:t>, including addressing the social, political, legal and policy frameworks that determine the relationship and capacity gaps of rights-holders and duty- bearers. </a:t>
            </a:r>
            <a:endParaRPr lang="es-ES" sz="800" smtClean="0"/>
          </a:p>
          <a:p>
            <a:pPr eaLnBrk="1" hangingPunct="1"/>
            <a:r>
              <a:rPr lang="en-GB" sz="800" smtClean="0"/>
              <a:t>A HRBA requires using the recommendations of </a:t>
            </a:r>
            <a:r>
              <a:rPr lang="en-GB" sz="800" b="1" smtClean="0"/>
              <a:t>international human rights mechanisms </a:t>
            </a:r>
            <a:r>
              <a:rPr lang="en-GB" sz="800" smtClean="0"/>
              <a:t>in the analysis and strategic response to development problems. </a:t>
            </a:r>
            <a:endParaRPr lang="en-US" sz="800" smtClean="0"/>
          </a:p>
          <a:p>
            <a:pPr eaLnBrk="1" hangingPunct="1"/>
            <a:r>
              <a:rPr lang="en-GB" sz="800" smtClean="0"/>
              <a:t> A HRBA can also shape relations with partners since partnerships should be participatory, inclusive and based on mutual respect in accordance with human rights principles</a:t>
            </a:r>
            <a:r>
              <a:rPr lang="en-US" sz="800" smtClean="0"/>
              <a:t> </a:t>
            </a:r>
            <a:endParaRPr lang="es-ES_tradnl" sz="800" smtClean="0"/>
          </a:p>
          <a:p>
            <a:pPr eaLnBrk="1" hangingPunct="1">
              <a:lnSpc>
                <a:spcPct val="80000"/>
              </a:lnSpc>
            </a:pPr>
            <a:endParaRPr lang="en-GB" sz="300" smtClean="0"/>
          </a:p>
          <a:p>
            <a:pPr eaLnBrk="1" hangingPunct="1">
              <a:lnSpc>
                <a:spcPct val="80000"/>
              </a:lnSpc>
            </a:pPr>
            <a:endParaRPr lang="en-GB" sz="300" smtClean="0"/>
          </a:p>
          <a:p>
            <a:pPr eaLnBrk="1" hangingPunct="1"/>
            <a:endParaRPr lang="en-US" sz="10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1275" y="9380538"/>
            <a:ext cx="2944813" cy="492125"/>
          </a:xfrm>
          <a:prstGeom prst="rect">
            <a:avLst/>
          </a:prstGeom>
          <a:noFill/>
          <a:ln w="9525">
            <a:noFill/>
            <a:miter lim="800000"/>
            <a:headEnd/>
            <a:tailEnd/>
          </a:ln>
        </p:spPr>
        <p:txBody>
          <a:bodyPr anchor="b"/>
          <a:lstStyle/>
          <a:p>
            <a:pPr algn="r"/>
            <a:fld id="{A5D81166-D1CC-46DE-9599-DF7A051B6848}" type="slidenum">
              <a:rPr lang="en-US" altLang="ja-JP" sz="1200">
                <a:cs typeface="Arial" charset="0"/>
              </a:rPr>
              <a:pPr algn="r"/>
              <a:t>7</a:t>
            </a:fld>
            <a:endParaRPr lang="en-US" altLang="ja-JP" sz="1200">
              <a:cs typeface="Arial"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xfrm>
            <a:off x="679450" y="4689475"/>
            <a:ext cx="5438775" cy="4691063"/>
          </a:xfrm>
          <a:noFill/>
          <a:ln/>
        </p:spPr>
        <p:txBody>
          <a:bodyPr/>
          <a:lstStyle/>
          <a:p>
            <a:pPr marL="152400" indent="-152400" eaLnBrk="1" hangingPunct="1">
              <a:lnSpc>
                <a:spcPct val="80000"/>
              </a:lnSpc>
              <a:spcBef>
                <a:spcPct val="0"/>
              </a:spcBef>
              <a:buClr>
                <a:srgbClr val="FDFDFD"/>
              </a:buClr>
              <a:buFont typeface="Wingdings" pitchFamily="2" charset="2"/>
              <a:buNone/>
            </a:pPr>
            <a:r>
              <a:rPr lang="en-US" altLang="ja-JP" sz="700" smtClean="0">
                <a:cs typeface="Arial" charset="0"/>
              </a:rPr>
              <a:t>HIDDEN SLIDE</a:t>
            </a:r>
          </a:p>
          <a:p>
            <a:pPr marL="152400" indent="-152400" eaLnBrk="1" hangingPunct="1">
              <a:lnSpc>
                <a:spcPct val="80000"/>
              </a:lnSpc>
              <a:spcBef>
                <a:spcPct val="0"/>
              </a:spcBef>
              <a:buClr>
                <a:srgbClr val="FDFDFD"/>
              </a:buClr>
              <a:buFont typeface="Wingdings" pitchFamily="2" charset="2"/>
              <a:buNone/>
            </a:pPr>
            <a:r>
              <a:rPr lang="en-US" altLang="ja-JP" sz="700" i="1" smtClean="0">
                <a:cs typeface="Arial" charset="0"/>
              </a:rPr>
              <a:t>Tip for presenter. </a:t>
            </a:r>
          </a:p>
          <a:p>
            <a:pPr marL="152400" indent="-152400" eaLnBrk="1" hangingPunct="1">
              <a:lnSpc>
                <a:spcPct val="80000"/>
              </a:lnSpc>
              <a:spcBef>
                <a:spcPct val="0"/>
              </a:spcBef>
              <a:buClr>
                <a:srgbClr val="FDFDFD"/>
              </a:buClr>
              <a:buFont typeface="Wingdings" pitchFamily="2" charset="2"/>
              <a:buNone/>
            </a:pPr>
            <a:r>
              <a:rPr lang="en-US" altLang="ja-JP" sz="700" b="1" smtClean="0">
                <a:cs typeface="Arial" charset="0"/>
              </a:rPr>
              <a:t>The slide is animated</a:t>
            </a:r>
            <a:r>
              <a:rPr lang="en-US" altLang="ja-JP" sz="700" smtClean="0">
                <a:cs typeface="Arial" charset="0"/>
              </a:rPr>
              <a:t>. Start by Showing the title only and ask participants to indicate which of the definitions below correspond to the HRBA. </a:t>
            </a:r>
          </a:p>
          <a:p>
            <a:pPr marL="152400" indent="-152400" eaLnBrk="1" hangingPunct="1">
              <a:lnSpc>
                <a:spcPct val="80000"/>
              </a:lnSpc>
              <a:spcBef>
                <a:spcPct val="0"/>
              </a:spcBef>
              <a:buFontTx/>
              <a:buAutoNum type="arabicParenR"/>
            </a:pPr>
            <a:r>
              <a:rPr lang="en-GB" altLang="ja-JP" sz="700" smtClean="0">
                <a:cs typeface="Arial" charset="0"/>
              </a:rPr>
              <a:t>HRBA is about consistently referring to and applying the human rights terminology in UN reports, speeches, project documents etc. </a:t>
            </a:r>
          </a:p>
          <a:p>
            <a:pPr marL="152400" indent="-152400" eaLnBrk="1" hangingPunct="1">
              <a:lnSpc>
                <a:spcPct val="80000"/>
              </a:lnSpc>
              <a:spcBef>
                <a:spcPct val="0"/>
              </a:spcBef>
              <a:buFontTx/>
              <a:buAutoNum type="arabicParenR"/>
            </a:pPr>
            <a:r>
              <a:rPr lang="en-GB" altLang="ja-JP" sz="700" smtClean="0">
                <a:cs typeface="Arial" charset="0"/>
              </a:rPr>
              <a:t>HRBA is about conditioning the support of the UN to the country to the respect of human rights</a:t>
            </a:r>
          </a:p>
          <a:p>
            <a:pPr marL="152400" indent="-152400" eaLnBrk="1" hangingPunct="1">
              <a:lnSpc>
                <a:spcPct val="80000"/>
              </a:lnSpc>
              <a:spcBef>
                <a:spcPct val="0"/>
              </a:spcBef>
            </a:pPr>
            <a:r>
              <a:rPr lang="en-GB" altLang="ja-JP" sz="700" smtClean="0">
                <a:cs typeface="Arial" charset="0"/>
              </a:rPr>
              <a:t>3) HRBA is about designing and implementing specific interventions targeting the protection of human rights</a:t>
            </a:r>
          </a:p>
          <a:p>
            <a:pPr marL="152400" indent="-152400" eaLnBrk="1" hangingPunct="1">
              <a:lnSpc>
                <a:spcPct val="80000"/>
              </a:lnSpc>
              <a:spcBef>
                <a:spcPct val="0"/>
              </a:spcBef>
            </a:pPr>
            <a:r>
              <a:rPr lang="en-US" altLang="ja-JP" sz="700" smtClean="0">
                <a:cs typeface="Arial" charset="0"/>
              </a:rPr>
              <a:t>None of them does…show the rest of the slide to highlight the essence of the HRBA</a:t>
            </a:r>
          </a:p>
          <a:p>
            <a:pPr marL="152400" indent="-152400" eaLnBrk="1" hangingPunct="1">
              <a:lnSpc>
                <a:spcPct val="80000"/>
              </a:lnSpc>
              <a:spcBef>
                <a:spcPct val="0"/>
              </a:spcBef>
            </a:pPr>
            <a:endParaRPr lang="en-GB" altLang="ja-JP" sz="700" b="1" smtClean="0">
              <a:cs typeface="ＭＳ Ｐゴシック"/>
            </a:endParaRPr>
          </a:p>
          <a:p>
            <a:pPr marL="152400" indent="-152400" eaLnBrk="1" hangingPunct="1">
              <a:lnSpc>
                <a:spcPct val="80000"/>
              </a:lnSpc>
              <a:spcBef>
                <a:spcPct val="0"/>
              </a:spcBef>
            </a:pPr>
            <a:r>
              <a:rPr lang="en-GB" altLang="ja-JP" sz="700" b="1" smtClean="0">
                <a:cs typeface="ＭＳ Ｐゴシック"/>
              </a:rPr>
              <a:t>What is a HRBA?</a:t>
            </a:r>
          </a:p>
          <a:p>
            <a:pPr marL="152400" indent="-152400" eaLnBrk="1" hangingPunct="1">
              <a:lnSpc>
                <a:spcPct val="80000"/>
              </a:lnSpc>
              <a:spcBef>
                <a:spcPct val="0"/>
              </a:spcBef>
            </a:pPr>
            <a:r>
              <a:rPr lang="en-GB" altLang="ja-JP" sz="700" smtClean="0">
                <a:cs typeface="ＭＳ Ｐゴシック"/>
              </a:rPr>
              <a:t>HRBA is a conceptual framework for the process of human development that is normatively based on international human rights standards and operationally directed to promoting and protecting human rights. A HRBA </a:t>
            </a:r>
            <a:r>
              <a:rPr lang="en-US" altLang="ja-JP" sz="700" i="1" smtClean="0">
                <a:cs typeface="ＭＳ Ｐゴシック"/>
              </a:rPr>
              <a:t>focuses explicitly on discrimination and marginalisation in the development process</a:t>
            </a:r>
          </a:p>
          <a:p>
            <a:pPr marL="152400" indent="-152400" eaLnBrk="1" hangingPunct="1">
              <a:lnSpc>
                <a:spcPct val="80000"/>
              </a:lnSpc>
              <a:spcBef>
                <a:spcPct val="0"/>
              </a:spcBef>
            </a:pPr>
            <a:endParaRPr lang="en-GB" altLang="ja-JP" sz="700" smtClean="0">
              <a:cs typeface="ＭＳ Ｐゴシック"/>
            </a:endParaRPr>
          </a:p>
          <a:p>
            <a:pPr marL="152400" indent="-152400" eaLnBrk="1" hangingPunct="1">
              <a:lnSpc>
                <a:spcPct val="80000"/>
              </a:lnSpc>
              <a:spcBef>
                <a:spcPct val="0"/>
              </a:spcBef>
            </a:pPr>
            <a:r>
              <a:rPr lang="en-GB" altLang="ja-JP" sz="700" smtClean="0">
                <a:cs typeface="ＭＳ Ｐゴシック"/>
              </a:rPr>
              <a:t>HRBA penetrates all development practice to the point that the boundaries of human rights and development disappear as both become conceptually and operationally inseparable parts of the same processes of social change. HRBA is applied to development in such a manner that it alters the way that programmes are designed, implemented, monitored and evaluated beginning with the assessment and analysis of the situation, which is ideally the point of departure. </a:t>
            </a:r>
            <a:endParaRPr lang="en-US" altLang="ja-JP" sz="700" smtClean="0">
              <a:cs typeface="ＭＳ Ｐゴシック"/>
            </a:endParaRPr>
          </a:p>
          <a:p>
            <a:pPr marL="152400" indent="-152400" eaLnBrk="1" hangingPunct="1">
              <a:lnSpc>
                <a:spcPct val="80000"/>
              </a:lnSpc>
              <a:spcBef>
                <a:spcPct val="0"/>
              </a:spcBef>
            </a:pPr>
            <a:r>
              <a:rPr lang="en-US" altLang="ja-JP" sz="700" b="1" smtClean="0">
                <a:cs typeface="ＭＳ Ｐゴシック"/>
              </a:rPr>
              <a:t/>
            </a:r>
            <a:br>
              <a:rPr lang="en-US" altLang="ja-JP" sz="700" b="1" smtClean="0">
                <a:cs typeface="ＭＳ Ｐゴシック"/>
              </a:rPr>
            </a:br>
            <a:r>
              <a:rPr lang="en-GB" altLang="ja-JP" sz="700" smtClean="0">
                <a:cs typeface="ＭＳ Ｐゴシック"/>
              </a:rPr>
              <a:t>The level of commitment is higher in the application of HRBA and requires addressing the challenges in a more comprehensive way. This means confronting persistent patterns of inequality and discrimination and formulating responses that will have taken into account the structural causes that enabled a  political and societal environment to foster exclusion and marginalization and ultimately, the denial of human rights</a:t>
            </a:r>
            <a:r>
              <a:rPr lang="en-US" altLang="ja-JP" sz="700" smtClean="0">
                <a:cs typeface="ＭＳ Ｐゴシック"/>
              </a:rPr>
              <a:t> </a:t>
            </a:r>
            <a:endParaRPr lang="en-GB" altLang="ja-JP" sz="700" smtClean="0">
              <a:cs typeface="ＭＳ Ｐゴシック"/>
            </a:endParaRPr>
          </a:p>
          <a:p>
            <a:pPr marL="152400" indent="-152400" eaLnBrk="1" hangingPunct="1">
              <a:lnSpc>
                <a:spcPct val="80000"/>
              </a:lnSpc>
              <a:spcBef>
                <a:spcPct val="0"/>
              </a:spcBef>
            </a:pPr>
            <a:endParaRPr lang="en-GB" altLang="ja-JP" sz="700" b="1" i="1" smtClean="0">
              <a:cs typeface="ＭＳ Ｐゴシック"/>
            </a:endParaRPr>
          </a:p>
          <a:p>
            <a:pPr marL="152400" indent="-152400" eaLnBrk="1" hangingPunct="1">
              <a:lnSpc>
                <a:spcPct val="80000"/>
              </a:lnSpc>
              <a:spcBef>
                <a:spcPct val="0"/>
              </a:spcBef>
            </a:pPr>
            <a:r>
              <a:rPr lang="en-GB" altLang="ja-JP" sz="700" b="1" smtClean="0">
                <a:cs typeface="ＭＳ Ｐゴシック"/>
              </a:rPr>
              <a:t>- Example - Needs-based approach versus a rights-based approach to nutrition:</a:t>
            </a:r>
          </a:p>
          <a:p>
            <a:pPr marL="152400" indent="-152400" eaLnBrk="1" hangingPunct="1">
              <a:lnSpc>
                <a:spcPct val="80000"/>
              </a:lnSpc>
              <a:spcBef>
                <a:spcPct val="0"/>
              </a:spcBef>
            </a:pPr>
            <a:r>
              <a:rPr lang="en-GB" altLang="ja-JP" sz="700" b="1" smtClean="0">
                <a:cs typeface="ＭＳ Ｐゴシック"/>
              </a:rPr>
              <a:t>“The essence of the differences is that in the former “beneficiaries” have no active claim to ensure that their needs will be met, and there is no binding obligation or duty for anybody to meet these needs.  In contrast, a rights-based approach recognizes beneficiaries as active subjects or “claim-holders” and establishes duties or obligations for those against whom a claim can be held.” Urban Jonsson</a:t>
            </a:r>
          </a:p>
          <a:p>
            <a:pPr marL="152400" indent="-152400" eaLnBrk="1" hangingPunct="1">
              <a:lnSpc>
                <a:spcPct val="80000"/>
              </a:lnSpc>
              <a:spcBef>
                <a:spcPct val="0"/>
              </a:spcBef>
            </a:pPr>
            <a:endParaRPr lang="en-GB" altLang="ja-JP" sz="700" b="1" smtClean="0">
              <a:cs typeface="ＭＳ Ｐゴシック"/>
            </a:endParaRPr>
          </a:p>
          <a:p>
            <a:pPr marL="152400" indent="-152400" eaLnBrk="1" hangingPunct="1">
              <a:lnSpc>
                <a:spcPct val="80000"/>
              </a:lnSpc>
              <a:spcBef>
                <a:spcPct val="0"/>
              </a:spcBef>
            </a:pPr>
            <a:r>
              <a:rPr lang="en-GB" altLang="ja-JP" sz="700" b="1" smtClean="0">
                <a:cs typeface="ＭＳ Ｐゴシック"/>
              </a:rPr>
              <a:t>Focus is Both on Outcome and Process</a:t>
            </a:r>
          </a:p>
          <a:p>
            <a:pPr marL="152400" indent="-152400" eaLnBrk="1" hangingPunct="1">
              <a:lnSpc>
                <a:spcPct val="80000"/>
              </a:lnSpc>
              <a:spcBef>
                <a:spcPct val="0"/>
              </a:spcBef>
            </a:pPr>
            <a:r>
              <a:rPr lang="en-GB" altLang="ja-JP" sz="700" smtClean="0">
                <a:cs typeface="ＭＳ Ｐゴシック"/>
              </a:rPr>
              <a:t>In a HRBA, attention must be paid to results since the desired outcome and impact of any programme activity is that it contributes to further the realization of human rights. At the same time, attention must be paid to ensure that the development process does not deepen inequality, discrimination and ultimately conflict. Human rights principles and standards provide objective criteria for acceptable development processes, thus being participatory, inclusive and accountable processes which prioritize the most marginalized and excluded groups. </a:t>
            </a:r>
            <a:r>
              <a:rPr lang="en-US" altLang="ja-JP" sz="700" smtClean="0">
                <a:cs typeface="ＭＳ Ｐゴシック"/>
              </a:rPr>
              <a:t>For example, human rights principles should inform the </a:t>
            </a:r>
            <a:r>
              <a:rPr lang="en-US" altLang="ja-JP" sz="700" i="1" smtClean="0">
                <a:cs typeface="ＭＳ Ｐゴシック"/>
              </a:rPr>
              <a:t>process</a:t>
            </a:r>
            <a:r>
              <a:rPr lang="en-US" altLang="ja-JP" sz="700" smtClean="0">
                <a:cs typeface="ＭＳ Ｐゴシック"/>
              </a:rPr>
              <a:t> of formulating, implementing and monitoring a poverty reduction strategy. </a:t>
            </a:r>
            <a:endParaRPr lang="en-GB" altLang="ja-JP" sz="700" smtClean="0">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4A9874E9-8EB7-43DE-BAA8-D2F34956A723}" type="slidenum">
              <a:rPr lang="en-US" altLang="ja-JP" sz="1200">
                <a:cs typeface="Arial" charset="0"/>
              </a:rPr>
              <a:pPr algn="r"/>
              <a:t>8</a:t>
            </a:fld>
            <a:endParaRPr lang="en-US" altLang="ja-JP" sz="1200">
              <a:cs typeface="Arial"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marL="228600" indent="-228600" eaLnBrk="1" hangingPunct="1">
              <a:spcBef>
                <a:spcPct val="0"/>
              </a:spcBef>
            </a:pPr>
            <a:r>
              <a:rPr lang="en-GB" altLang="ja-JP" sz="700" smtClean="0">
                <a:cs typeface="ＭＳ Ｐゴシック"/>
              </a:rPr>
              <a:t>In recent years, UN agencies have moved to integrate human rights to different degrees. Some agencies have adopted a HRBA fully, which requires institutional change and the way development work is carried out through the design of country programmes and other activities.</a:t>
            </a:r>
            <a:endParaRPr lang="en-US" altLang="ja-JP" sz="700" smtClean="0">
              <a:cs typeface="ＭＳ Ｐゴシック"/>
            </a:endParaRPr>
          </a:p>
          <a:p>
            <a:pPr marL="228600" indent="-228600" eaLnBrk="1" hangingPunct="1">
              <a:spcBef>
                <a:spcPct val="0"/>
              </a:spcBef>
            </a:pPr>
            <a:r>
              <a:rPr lang="en-GB" altLang="ja-JP" sz="700" smtClean="0">
                <a:cs typeface="ＭＳ Ｐゴシック"/>
              </a:rPr>
              <a:t>The different level of adoption and practice led to a need for a common understanding of HRBA among UN agencies and for conceptual clarity about human rights in regard to programming. The understanding reached highlights three implications of HRBA to development cooperation and programming, as follows:</a:t>
            </a:r>
            <a:endParaRPr lang="en-US" altLang="ja-JP" sz="700" smtClean="0">
              <a:cs typeface="ＭＳ Ｐゴシック"/>
            </a:endParaRPr>
          </a:p>
          <a:p>
            <a:pPr marL="685800" lvl="1" indent="-228600" eaLnBrk="1" hangingPunct="1">
              <a:spcBef>
                <a:spcPct val="0"/>
              </a:spcBef>
            </a:pPr>
            <a:r>
              <a:rPr lang="en-US" altLang="ja-JP" sz="700" smtClean="0">
                <a:cs typeface="ＭＳ Ｐゴシック"/>
              </a:rPr>
              <a:t>The </a:t>
            </a:r>
            <a:r>
              <a:rPr lang="en-US" altLang="ja-JP" sz="700" i="1" u="sng" smtClean="0">
                <a:cs typeface="ＭＳ Ｐゴシック"/>
              </a:rPr>
              <a:t>ultimate objective</a:t>
            </a:r>
            <a:r>
              <a:rPr lang="en-US" altLang="ja-JP" sz="700" smtClean="0">
                <a:cs typeface="ＭＳ Ｐゴシック"/>
              </a:rPr>
              <a:t> must be a greater realization of rights. </a:t>
            </a:r>
          </a:p>
          <a:p>
            <a:pPr marL="685800" lvl="1" indent="-228600" eaLnBrk="1" hangingPunct="1">
              <a:spcBef>
                <a:spcPct val="0"/>
              </a:spcBef>
            </a:pPr>
            <a:r>
              <a:rPr lang="en-US" altLang="ja-JP" sz="700" smtClean="0">
                <a:cs typeface="ＭＳ Ｐゴシック"/>
              </a:rPr>
              <a:t>The </a:t>
            </a:r>
            <a:r>
              <a:rPr lang="en-US" altLang="ja-JP" sz="700" i="1" u="sng" smtClean="0">
                <a:cs typeface="ＭＳ Ｐゴシック"/>
              </a:rPr>
              <a:t>process</a:t>
            </a:r>
            <a:r>
              <a:rPr lang="en-US" altLang="ja-JP" sz="700" smtClean="0">
                <a:cs typeface="ＭＳ Ｐゴシック"/>
              </a:rPr>
              <a:t> of development must be of a certain type; processes should be guided by human rights principles and standards, and this should happen for all development strategies, in all sectors and phases of the programming cycle.</a:t>
            </a:r>
          </a:p>
          <a:p>
            <a:pPr marL="685800" lvl="1" indent="-228600" eaLnBrk="1" hangingPunct="1">
              <a:spcBef>
                <a:spcPct val="0"/>
              </a:spcBef>
            </a:pPr>
            <a:r>
              <a:rPr lang="en-US" altLang="ja-JP" sz="700" smtClean="0">
                <a:cs typeface="ＭＳ Ｐゴシック"/>
              </a:rPr>
              <a:t>The </a:t>
            </a:r>
            <a:r>
              <a:rPr lang="en-US" altLang="ja-JP" sz="700" i="1" u="sng" smtClean="0">
                <a:cs typeface="ＭＳ Ｐゴシック"/>
              </a:rPr>
              <a:t>focus</a:t>
            </a:r>
            <a:r>
              <a:rPr lang="en-US" altLang="ja-JP" sz="700" smtClean="0">
                <a:cs typeface="ＭＳ Ｐゴシック"/>
              </a:rPr>
              <a:t> of strategies is capacity development of rights-holders to claim their rights, and of duty-bearers to fulfill their obligations. </a:t>
            </a:r>
          </a:p>
          <a:p>
            <a:pPr marL="228600" indent="-228600" eaLnBrk="1" hangingPunct="1">
              <a:spcBef>
                <a:spcPct val="0"/>
              </a:spcBef>
            </a:pPr>
            <a:endParaRPr lang="en-GB" altLang="ja-JP" sz="700" smtClean="0">
              <a:cs typeface="ＭＳ Ｐゴシック"/>
            </a:endParaRPr>
          </a:p>
          <a:p>
            <a:pPr marL="228600" indent="-228600" eaLnBrk="1" hangingPunct="1">
              <a:spcBef>
                <a:spcPct val="0"/>
              </a:spcBef>
            </a:pPr>
            <a:r>
              <a:rPr lang="en-GB" altLang="ja-JP" sz="700" smtClean="0">
                <a:cs typeface="ＭＳ Ｐゴシック"/>
              </a:rPr>
              <a:t>These are the three key elements of the UN Common Understanding elaborated at the Stamford meeting in 2003</a:t>
            </a:r>
          </a:p>
          <a:p>
            <a:pPr marL="228600" indent="-228600" eaLnBrk="1" hangingPunct="1">
              <a:spcBef>
                <a:spcPct val="0"/>
              </a:spcBef>
            </a:pPr>
            <a:endParaRPr lang="en-GB" altLang="ja-JP" sz="700" smtClean="0">
              <a:cs typeface="ＭＳ Ｐゴシック"/>
            </a:endParaRPr>
          </a:p>
          <a:p>
            <a:pPr marL="228600" indent="-228600" eaLnBrk="1" hangingPunct="1">
              <a:spcBef>
                <a:spcPct val="0"/>
              </a:spcBef>
            </a:pPr>
            <a:r>
              <a:rPr lang="en-GB" altLang="ja-JP" sz="700" smtClean="0">
                <a:cs typeface="ＭＳ Ｐゴシック"/>
              </a:rPr>
              <a:t>Each one of them will be elaborated in greater detail in the next slides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D40974BE-61E9-4E6A-A2F9-63CC51BA5FC0}" type="slidenum">
              <a:rPr lang="en-US" sz="1200">
                <a:cs typeface="Arial" charset="0"/>
              </a:rPr>
              <a:pPr algn="r"/>
              <a:t>9</a:t>
            </a:fld>
            <a:endParaRPr lang="en-US" sz="1200">
              <a:cs typeface="Arial" charset="0"/>
            </a:endParaRPr>
          </a:p>
        </p:txBody>
      </p:sp>
      <p:sp>
        <p:nvSpPr>
          <p:cNvPr id="31746"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p:txBody>
          <a:bodyPr/>
          <a:lstStyle/>
          <a:p>
            <a:pPr marL="228600" indent="-228600" eaLnBrk="1" hangingPunct="1">
              <a:lnSpc>
                <a:spcPct val="150000"/>
              </a:lnSpc>
              <a:buClr>
                <a:srgbClr val="FFFFFF"/>
              </a:buClr>
              <a:buFont typeface="Wingdings" pitchFamily="2" charset="2"/>
              <a:buNone/>
              <a:defRPr/>
            </a:pPr>
            <a:r>
              <a:rPr lang="en-GB" sz="800" smtClean="0">
                <a:solidFill>
                  <a:srgbClr val="A50021"/>
                </a:solidFill>
                <a:effectLst>
                  <a:outerShdw blurRad="38100" dist="38100" dir="2700000" algn="tl">
                    <a:srgbClr val="C0C0C0"/>
                  </a:outerShdw>
                </a:effectLst>
                <a:cs typeface="Arial" charset="0"/>
              </a:rPr>
              <a:t>HIDDEN SLIDE</a:t>
            </a:r>
          </a:p>
          <a:p>
            <a:pPr marL="228600" indent="-228600" eaLnBrk="1" hangingPunct="1">
              <a:lnSpc>
                <a:spcPct val="150000"/>
              </a:lnSpc>
              <a:buClr>
                <a:srgbClr val="FFFFFF"/>
              </a:buClr>
              <a:buFont typeface="Wingdings" pitchFamily="2" charset="2"/>
              <a:buNone/>
              <a:defRPr/>
            </a:pPr>
            <a:r>
              <a:rPr lang="en-GB" sz="800" smtClean="0">
                <a:solidFill>
                  <a:srgbClr val="A50021"/>
                </a:solidFill>
                <a:effectLst>
                  <a:outerShdw blurRad="38100" dist="38100" dir="2700000" algn="tl">
                    <a:srgbClr val="C0C0C0"/>
                  </a:outerShdw>
                </a:effectLst>
                <a:cs typeface="Arial" charset="0"/>
              </a:rPr>
              <a:t>This clause answers the “why” of development assistance in the UN</a:t>
            </a:r>
          </a:p>
          <a:p>
            <a:pPr marL="228600" indent="-228600" eaLnBrk="1" hangingPunct="1">
              <a:defRPr/>
            </a:pPr>
            <a:endParaRPr lang="en-GB" sz="800" b="1" smtClean="0"/>
          </a:p>
          <a:p>
            <a:pPr marL="228600" indent="-228600" eaLnBrk="1" hangingPunct="1">
              <a:defRPr/>
            </a:pPr>
            <a:r>
              <a:rPr lang="en-GB" sz="800" b="1" smtClean="0"/>
              <a:t>The Goal of Development Programmes is to Further Realization of Rights</a:t>
            </a:r>
            <a:endParaRPr lang="en-GB" sz="800" smtClean="0"/>
          </a:p>
          <a:p>
            <a:pPr marL="228600" indent="-228600" eaLnBrk="1" hangingPunct="1">
              <a:defRPr/>
            </a:pPr>
            <a:r>
              <a:rPr lang="en-GB" sz="800" smtClean="0"/>
              <a:t>A set of programme activities that only incidentally contributes to the realization of human rights does not necessarily constitute a HRBA to programming. In a HRBA, the aim of all activities is to further advance the realization of human rights. The more human rights are realized, the more positive the impact of development. At the same time, a deterioration of human rights could indicate that development strategies are failing.</a:t>
            </a:r>
          </a:p>
          <a:p>
            <a:pPr marL="228600" indent="-228600" eaLnBrk="1" hangingPunct="1">
              <a:defRPr/>
            </a:pPr>
            <a:r>
              <a:rPr lang="en-GB" sz="800" smtClean="0"/>
              <a:t>The practical implications in programming are the following:</a:t>
            </a:r>
            <a:endParaRPr lang="en-US" sz="800" smtClean="0"/>
          </a:p>
          <a:p>
            <a:pPr marL="228600" indent="-228600" eaLnBrk="1" hangingPunct="1">
              <a:defRPr/>
            </a:pPr>
            <a:r>
              <a:rPr lang="en-GB" sz="800" smtClean="0"/>
              <a:t>Development challenges and goals should be framed and formulated as human rights that must be respected, protected and fulfilled. For example, the objective of a programme on education would be “to ensure universal and free primary education” instead of “to ensure sufficient and adequate educational infrastructure”. Particular attention would therefore be required for groups whose right to education is most endangered – including girls, children in rural areas, and ethnic and racial minorities.</a:t>
            </a:r>
          </a:p>
          <a:p>
            <a:pPr marL="228600" indent="-228600" eaLnBrk="1" hangingPunct="1">
              <a:defRPr/>
            </a:pPr>
            <a:endParaRPr lang="es-ES" sz="800" smtClean="0"/>
          </a:p>
          <a:p>
            <a:pPr marL="228600" indent="-228600" eaLnBrk="1" hangingPunct="1">
              <a:defRPr/>
            </a:pPr>
            <a:r>
              <a:rPr lang="en-GB" sz="800" smtClean="0"/>
              <a:t>Human Rights standards help to define the precise elements of the development objectives, which otherwise would be too general and open ended. For example, the objective of ensuring food security requires that food is accessible, available, of good quality and biologically and culturally acceptable.</a:t>
            </a:r>
            <a:endParaRPr lang="es-ES" sz="800" smtClean="0"/>
          </a:p>
          <a:p>
            <a:pPr marL="228600" indent="-228600" eaLnBrk="1" hangingPunct="1">
              <a:defRPr/>
            </a:pPr>
            <a:r>
              <a:rPr lang="en-GB" sz="800" smtClean="0"/>
              <a:t>The observations and recommendations of international human rights mechanisms are now recognized as essential tools for analysis and programming, including the setting of objectives. </a:t>
            </a:r>
            <a:endParaRPr lang="en-US" sz="800" smtClean="0"/>
          </a:p>
          <a:p>
            <a:pPr marL="228600" indent="-228600" eaLnBrk="1" hangingPunct="1">
              <a:buFontTx/>
              <a:buAutoNum type="arabicPeriod"/>
              <a:defRPr/>
            </a:pPr>
            <a:endParaRPr lang="en-GB" sz="800" smtClean="0"/>
          </a:p>
          <a:p>
            <a:pPr marL="228600" indent="-228600" eaLnBrk="1" hangingPunct="1">
              <a:defRPr/>
            </a:pPr>
            <a:endParaRPr lang="en-GB" sz="800" smtClean="0"/>
          </a:p>
          <a:p>
            <a:pPr marL="228600" indent="-228600" eaLnBrk="1" hangingPunct="1">
              <a:defRPr/>
            </a:pPr>
            <a:endParaRPr lang="en-GB" sz="8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E789E4E6-E61B-4645-B634-C499B4776EC1}" type="datetimeFigureOut">
              <a:rPr lang="en-GB"/>
              <a:pPr>
                <a:defRPr/>
              </a:pPr>
              <a:t>19/03/2011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DE1ED7C-82B5-4B93-9AB8-D4B391F887CF}"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C4F3DDA-B59E-466D-8BD6-290A6BB0588B}" type="datetimeFigureOut">
              <a:rPr lang="en-GB"/>
              <a:pPr>
                <a:defRPr/>
              </a:pPr>
              <a:t>19/03/2011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B831867-5B21-41C3-B311-B7BE412CC979}"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3A68FF1-FAFE-4D6C-ADB8-190717CED609}" type="datetimeFigureOut">
              <a:rPr lang="en-GB"/>
              <a:pPr>
                <a:defRPr/>
              </a:pPr>
              <a:t>19/03/2011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35749F7-BA8C-4951-9525-BC69048B08F4}"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410E1CF-F55C-4F1B-9F42-D7C8C79ED24A}" type="datetimeFigureOut">
              <a:rPr lang="en-GB"/>
              <a:pPr>
                <a:defRPr/>
              </a:pPr>
              <a:t>19/03/2011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F131F11-6261-4942-B576-20825B3D75F3}"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255F607-DE6F-4FB4-BE5F-378FE2BF921B}" type="datetimeFigureOut">
              <a:rPr lang="en-GB"/>
              <a:pPr>
                <a:defRPr/>
              </a:pPr>
              <a:t>19/03/2011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468BAF8-59E5-4E38-AF8B-756CD8C05AE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2859E26D-71DF-42EC-B460-0ACA6C2F2CA8}" type="datetimeFigureOut">
              <a:rPr lang="en-GB"/>
              <a:pPr>
                <a:defRPr/>
              </a:pPr>
              <a:t>19/03/2011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3DFD815-4E21-48B5-803F-B7B3DD0F0160}"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E75C4EBB-AD65-4EA8-BAEA-0CF53FA7ED0B}" type="datetimeFigureOut">
              <a:rPr lang="en-GB"/>
              <a:pPr>
                <a:defRPr/>
              </a:pPr>
              <a:t>19/03/2011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FF0BDDD5-624D-40E6-B00E-B868D3855FD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A2672B9E-F0E0-4989-B8B4-C5117A3A1256}" type="datetimeFigureOut">
              <a:rPr lang="en-GB"/>
              <a:pPr>
                <a:defRPr/>
              </a:pPr>
              <a:t>19/03/2011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21D3277B-25D6-4CE0-9F14-FD70015A67E0}"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7E760918-B340-4F61-98D8-4AB380271488}" type="datetimeFigureOut">
              <a:rPr lang="en-GB"/>
              <a:pPr>
                <a:defRPr/>
              </a:pPr>
              <a:t>19/03/2011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36E3BB6A-3D00-4508-BD5C-AC40A08EB797}"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EAAC75A-98D1-4AC9-84B4-C73EDDB52EAC}" type="datetimeFigureOut">
              <a:rPr lang="en-GB"/>
              <a:pPr>
                <a:defRPr/>
              </a:pPr>
              <a:t>19/03/2011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36BD26-33CA-4A3E-A8BD-8690EA290018}"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EA51F0E-0901-461D-8B50-681077E3C5C2}" type="datetimeFigureOut">
              <a:rPr lang="en-GB"/>
              <a:pPr>
                <a:defRPr/>
              </a:pPr>
              <a:t>19/03/2011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CDAD95BD-E40D-4380-A03C-CDE522AA3FA6}"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DF528954-B46C-41F0-BC8D-5A7BF139D76B}" type="datetimeFigureOut">
              <a:rPr lang="en-GB"/>
              <a:pPr>
                <a:defRPr/>
              </a:pPr>
              <a:t>19/03/2011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6D2AF6F-D3D9-4CD8-8D18-05CFE83D78FA}"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4"/>
          <p:cNvSpPr>
            <a:spLocks noGrp="1" noChangeArrowheads="1"/>
          </p:cNvSpPr>
          <p:nvPr>
            <p:ph type="ctrTitle" idx="4294967295"/>
          </p:nvPr>
        </p:nvSpPr>
        <p:spPr>
          <a:xfrm>
            <a:off x="1116013" y="1773238"/>
            <a:ext cx="7772400" cy="2305050"/>
          </a:xfrm>
        </p:spPr>
        <p:txBody>
          <a:bodyPr/>
          <a:lstStyle/>
          <a:p>
            <a:pPr eaLnBrk="1" hangingPunct="1"/>
            <a:r>
              <a:rPr lang="en-CA" sz="4000" b="1" smtClean="0"/>
              <a:t>Human Rights-Based Approach in the Programming Process</a:t>
            </a:r>
            <a:r>
              <a:rPr lang="en-CA" sz="4000" b="1" i="1" smtClean="0"/>
              <a:t> </a:t>
            </a:r>
            <a:br>
              <a:rPr lang="en-CA" sz="4000" b="1" i="1" smtClean="0"/>
            </a:br>
            <a:r>
              <a:rPr lang="en-CA" sz="4000" b="1" i="1" smtClean="0"/>
              <a:t/>
            </a:r>
            <a:br>
              <a:rPr lang="en-CA" sz="4000" b="1" i="1" smtClean="0"/>
            </a:br>
            <a:r>
              <a:rPr lang="en-CA" sz="3200" b="1" smtClean="0"/>
              <a:t>Session 4</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1474" name="Rectangle 2"/>
          <p:cNvSpPr>
            <a:spLocks noGrp="1" noChangeArrowheads="1"/>
          </p:cNvSpPr>
          <p:nvPr>
            <p:ph type="ctrTitle" idx="4294967295"/>
          </p:nvPr>
        </p:nvSpPr>
        <p:spPr>
          <a:xfrm>
            <a:off x="1619250" y="404813"/>
            <a:ext cx="7272338" cy="1584325"/>
          </a:xfrm>
          <a:solidFill>
            <a:srgbClr val="FFFFFF"/>
          </a:solidFill>
          <a:effectLst>
            <a:outerShdw dist="107763" dir="2700000" algn="ctr" rotWithShape="0">
              <a:srgbClr val="808080">
                <a:alpha val="50000"/>
              </a:srgbClr>
            </a:outerShdw>
          </a:effectLst>
        </p:spPr>
        <p:txBody>
          <a:bodyPr lIns="92075" tIns="46038" rIns="92075" bIns="46038" anchor="b"/>
          <a:lstStyle/>
          <a:p>
            <a:pPr marL="838200" indent="-838200" eaLnBrk="1" fontAlgn="auto" hangingPunct="1">
              <a:spcAft>
                <a:spcPts val="0"/>
              </a:spcAft>
              <a:defRPr/>
            </a:pPr>
            <a:r>
              <a:rPr lang="en-US" sz="2000" smtClean="0">
                <a:solidFill>
                  <a:srgbClr val="FF9933"/>
                </a:solidFill>
                <a:effectLst>
                  <a:outerShdw blurRad="38100" dist="38100" dir="2700000" algn="tl">
                    <a:srgbClr val="C0C0C0"/>
                  </a:outerShdw>
                </a:effectLst>
              </a:rPr>
              <a:t>2)</a:t>
            </a:r>
            <a:r>
              <a:rPr lang="en-US" sz="2400" b="1" smtClean="0">
                <a:solidFill>
                  <a:srgbClr val="FF9933"/>
                </a:solidFill>
                <a:effectLst>
                  <a:outerShdw blurRad="38100" dist="38100" dir="2700000" algn="tl">
                    <a:srgbClr val="C0C0C0"/>
                  </a:outerShdw>
                </a:effectLst>
              </a:rPr>
              <a:t>	</a:t>
            </a:r>
            <a:r>
              <a:rPr lang="en-US" sz="2400" smtClean="0">
                <a:effectLst>
                  <a:outerShdw blurRad="38100" dist="38100" dir="2700000" algn="tl">
                    <a:srgbClr val="C0C0C0"/>
                  </a:outerShdw>
                </a:effectLst>
              </a:rPr>
              <a:t>Human rights standards and principles guide  all development cooperation and programming in all sectors and in all phases of the programming process</a:t>
            </a:r>
            <a:r>
              <a:rPr lang="en-US" sz="2400" smtClean="0">
                <a:solidFill>
                  <a:srgbClr val="FF9933"/>
                </a:solidFill>
                <a:effectLst>
                  <a:outerShdw blurRad="38100" dist="38100" dir="2700000" algn="tl">
                    <a:srgbClr val="C0C0C0"/>
                  </a:outerShdw>
                </a:effectLst>
                <a:cs typeface="Times New Roman" pitchFamily="18" charset="0"/>
              </a:rPr>
              <a:t> </a:t>
            </a:r>
          </a:p>
        </p:txBody>
      </p:sp>
      <p:sp>
        <p:nvSpPr>
          <p:cNvPr id="361475" name="Rectangle 3"/>
          <p:cNvSpPr>
            <a:spLocks noChangeArrowheads="1"/>
          </p:cNvSpPr>
          <p:nvPr/>
        </p:nvSpPr>
        <p:spPr bwMode="auto">
          <a:xfrm>
            <a:off x="827088" y="2636838"/>
            <a:ext cx="7489825" cy="3455987"/>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874713" indent="-609600">
              <a:lnSpc>
                <a:spcPct val="150000"/>
              </a:lnSpc>
              <a:spcBef>
                <a:spcPct val="20000"/>
              </a:spcBef>
              <a:buClr>
                <a:srgbClr val="FFFFFF"/>
              </a:buClr>
              <a:buSzPct val="75000"/>
              <a:buFont typeface="Wingdings" pitchFamily="-112" charset="2"/>
              <a:buChar char="§"/>
              <a:defRPr/>
            </a:pPr>
            <a:r>
              <a:rPr lang="en-GB" sz="2000">
                <a:effectLst>
                  <a:outerShdw blurRad="38100" dist="38100" dir="2700000" algn="tl">
                    <a:srgbClr val="C0C0C0"/>
                  </a:outerShdw>
                </a:effectLst>
                <a:cs typeface="Arial" charset="0"/>
              </a:rPr>
              <a:t>Human Rights standards and principles improve the quality of outcomes and processes</a:t>
            </a:r>
          </a:p>
          <a:p>
            <a:pPr marL="874713" indent="-609600">
              <a:lnSpc>
                <a:spcPct val="150000"/>
              </a:lnSpc>
              <a:spcBef>
                <a:spcPct val="20000"/>
              </a:spcBef>
              <a:buClr>
                <a:srgbClr val="FFFFFF"/>
              </a:buClr>
              <a:buSzPct val="75000"/>
              <a:buFont typeface="Wingdings" pitchFamily="-112" charset="2"/>
              <a:buChar char="§"/>
              <a:defRPr/>
            </a:pPr>
            <a:r>
              <a:rPr lang="en-GB" sz="2000">
                <a:effectLst>
                  <a:outerShdw blurRad="38100" dist="38100" dir="2700000" algn="tl">
                    <a:srgbClr val="C0C0C0"/>
                  </a:outerShdw>
                </a:effectLst>
                <a:cs typeface="Arial" charset="0"/>
              </a:rPr>
              <a:t>Human rights standards delineate the ‘playing field’ in which development takes place</a:t>
            </a:r>
          </a:p>
          <a:p>
            <a:pPr marL="874713" indent="-609600">
              <a:lnSpc>
                <a:spcPct val="150000"/>
              </a:lnSpc>
              <a:spcBef>
                <a:spcPct val="20000"/>
              </a:spcBef>
              <a:buClr>
                <a:srgbClr val="FFFFFF"/>
              </a:buClr>
              <a:buSzPct val="75000"/>
              <a:buFont typeface="Wingdings" pitchFamily="-112" charset="2"/>
              <a:buChar char="§"/>
              <a:defRPr/>
            </a:pPr>
            <a:r>
              <a:rPr lang="en-GB" sz="2000">
                <a:effectLst>
                  <a:outerShdw blurRad="38100" dist="38100" dir="2700000" algn="tl">
                    <a:srgbClr val="C0C0C0"/>
                  </a:outerShdw>
                </a:effectLst>
                <a:cs typeface="Arial" charset="0"/>
              </a:rPr>
              <a:t>HR principles provide the “playing rules” for the development process. </a:t>
            </a:r>
            <a:endParaRPr lang="en-GB" sz="2000" b="1">
              <a:effectLst>
                <a:outerShdw blurRad="38100" dist="38100" dir="2700000" algn="tl">
                  <a:srgbClr val="C0C0C0"/>
                </a:outerShdw>
              </a:effectLst>
              <a:cs typeface="Arial" charset="0"/>
            </a:endParaRPr>
          </a:p>
          <a:p>
            <a:pPr marL="874713" indent="-609600">
              <a:lnSpc>
                <a:spcPct val="120000"/>
              </a:lnSpc>
              <a:spcBef>
                <a:spcPct val="20000"/>
              </a:spcBef>
              <a:buClr>
                <a:srgbClr val="FDFDFD"/>
              </a:buClr>
              <a:buSzPct val="75000"/>
              <a:buFont typeface="Wingdings" pitchFamily="-112" charset="2"/>
              <a:buChar char="§"/>
              <a:defRPr/>
            </a:pPr>
            <a:endParaRPr lang="en-US" sz="2000">
              <a:effectLst>
                <a:outerShdw blurRad="38100" dist="38100" dir="2700000" algn="tl">
                  <a:srgbClr val="C0C0C0"/>
                </a:outerShdw>
              </a:effectLst>
              <a:cs typeface="Times New Roman" pitchFamily="-112" charset="0"/>
            </a:endParaRPr>
          </a:p>
          <a:p>
            <a:pPr marL="874713" indent="-609600">
              <a:lnSpc>
                <a:spcPct val="120000"/>
              </a:lnSpc>
              <a:spcBef>
                <a:spcPct val="20000"/>
              </a:spcBef>
              <a:buClr>
                <a:srgbClr val="FDFDFD"/>
              </a:buClr>
              <a:buSzPct val="75000"/>
              <a:buFont typeface="Wingdings" pitchFamily="-112" charset="2"/>
              <a:buChar char="§"/>
              <a:defRPr/>
            </a:pPr>
            <a:endParaRPr lang="en-US" sz="2000">
              <a:effectLst>
                <a:outerShdw blurRad="38100" dist="38100" dir="2700000" algn="tl">
                  <a:srgbClr val="C0C0C0"/>
                </a:outerShdw>
              </a:effectLst>
              <a:cs typeface="Times New Roman" pitchFamily="-112" charset="0"/>
            </a:endParaRPr>
          </a:p>
        </p:txBody>
      </p:sp>
      <p:sp>
        <p:nvSpPr>
          <p:cNvPr id="361477" name="PubRRectCallout"/>
          <p:cNvSpPr>
            <a:spLocks noEditPoints="1" noChangeArrowheads="1"/>
          </p:cNvSpPr>
          <p:nvPr/>
        </p:nvSpPr>
        <p:spPr bwMode="auto">
          <a:xfrm>
            <a:off x="395288" y="836613"/>
            <a:ext cx="1828800" cy="1524000"/>
          </a:xfrm>
          <a:custGeom>
            <a:avLst/>
            <a:gdLst>
              <a:gd name="T0" fmla="*/ 914400 w 21600"/>
              <a:gd name="T1" fmla="*/ 0 h 21600"/>
              <a:gd name="T2" fmla="*/ 0 w 21600"/>
              <a:gd name="T3" fmla="*/ 609459 h 21600"/>
              <a:gd name="T4" fmla="*/ 728726 w 21600"/>
              <a:gd name="T5" fmla="*/ 1524000 h 21600"/>
              <a:gd name="T6" fmla="*/ 914400 w 21600"/>
              <a:gd name="T7" fmla="*/ 1218988 h 21600"/>
              <a:gd name="T8" fmla="*/ 1828800 w 21600"/>
              <a:gd name="T9" fmla="*/ 609459 h 21600"/>
              <a:gd name="T10" fmla="*/ 3 60000 65536"/>
              <a:gd name="T11" fmla="*/ 2 60000 65536"/>
              <a:gd name="T12" fmla="*/ 1 60000 65536"/>
              <a:gd name="T13" fmla="*/ 1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marL="342900" indent="-342900" algn="ctr">
              <a:lnSpc>
                <a:spcPct val="70000"/>
              </a:lnSpc>
              <a:spcBef>
                <a:spcPct val="50000"/>
              </a:spcBef>
              <a:buClr>
                <a:schemeClr val="tx2"/>
              </a:buClr>
              <a:buSzPct val="75000"/>
              <a:buFont typeface="Wingdings" pitchFamily="-112" charset="2"/>
              <a:buNone/>
              <a:defRPr/>
            </a:pPr>
            <a:endParaRPr lang="en-GB" sz="2400" b="1">
              <a:solidFill>
                <a:srgbClr val="6600FF"/>
              </a:solidFill>
              <a:cs typeface="Arial" charset="0"/>
            </a:endParaRPr>
          </a:p>
          <a:p>
            <a:pPr marL="342900" indent="-342900" algn="ctr">
              <a:lnSpc>
                <a:spcPct val="70000"/>
              </a:lnSpc>
              <a:spcBef>
                <a:spcPct val="50000"/>
              </a:spcBef>
              <a:buClr>
                <a:schemeClr val="tx2"/>
              </a:buClr>
              <a:buSzPct val="75000"/>
              <a:buFont typeface="Wingdings" pitchFamily="-112" charset="2"/>
              <a:buNone/>
              <a:defRPr/>
            </a:pPr>
            <a:r>
              <a:rPr lang="en-GB" sz="2400" b="1">
                <a:solidFill>
                  <a:srgbClr val="6600FF"/>
                </a:solidFill>
                <a:cs typeface="Arial" charset="0"/>
              </a:rPr>
              <a:t>PROCESS</a:t>
            </a:r>
            <a:endParaRPr lang="en-US" sz="2400" b="1">
              <a:solidFill>
                <a:srgbClr val="6600FF"/>
              </a:solidFill>
              <a:cs typeface="Arial"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3522" name="Rectangle 2"/>
          <p:cNvSpPr>
            <a:spLocks noGrp="1" noChangeArrowheads="1"/>
          </p:cNvSpPr>
          <p:nvPr>
            <p:ph type="ctrTitle" idx="4294967295"/>
          </p:nvPr>
        </p:nvSpPr>
        <p:spPr>
          <a:xfrm>
            <a:off x="1619250" y="404813"/>
            <a:ext cx="7273925" cy="1584325"/>
          </a:xfrm>
          <a:solidFill>
            <a:srgbClr val="FFFFFF"/>
          </a:solidFill>
          <a:effectLst>
            <a:outerShdw dist="107763" dir="2700000" algn="ctr" rotWithShape="0">
              <a:srgbClr val="808080">
                <a:alpha val="50000"/>
              </a:srgbClr>
            </a:outerShdw>
          </a:effectLst>
        </p:spPr>
        <p:txBody>
          <a:bodyPr lIns="92075" tIns="46038" rIns="92075" bIns="46038" anchor="b"/>
          <a:lstStyle/>
          <a:p>
            <a:pPr marL="838200" indent="-838200" eaLnBrk="1" hangingPunct="1">
              <a:defRPr/>
            </a:pPr>
            <a:r>
              <a:rPr lang="en-US" sz="2000" smtClean="0">
                <a:solidFill>
                  <a:srgbClr val="FF9900"/>
                </a:solidFill>
                <a:effectLst>
                  <a:outerShdw blurRad="38100" dist="38100" dir="2700000" algn="tl">
                    <a:srgbClr val="C0C0C0"/>
                  </a:outerShdw>
                </a:effectLst>
                <a:ea typeface="ＭＳ Ｐゴシック" pitchFamily="-112" charset="-128"/>
                <a:cs typeface="ＭＳ Ｐゴシック" pitchFamily="-112" charset="-128"/>
              </a:rPr>
              <a:t>3) 	</a:t>
            </a:r>
            <a:r>
              <a:rPr lang="en-US" sz="2400" smtClean="0">
                <a:effectLst>
                  <a:outerShdw blurRad="38100" dist="38100" dir="2700000" algn="tl">
                    <a:srgbClr val="C0C0C0"/>
                  </a:outerShdw>
                </a:effectLst>
                <a:ea typeface="ＭＳ Ｐゴシック" pitchFamily="-112" charset="-128"/>
                <a:cs typeface="ＭＳ Ｐゴシック" pitchFamily="-112" charset="-128"/>
              </a:rPr>
              <a:t>Development cooperation contributes to the development of the capacities of ‘duty-bearers’ to meet their obligations and/or of ‘rights-holders’ to claim their rights</a:t>
            </a:r>
            <a:endParaRPr lang="en-US" sz="2800" smtClean="0">
              <a:effectLst>
                <a:outerShdw blurRad="38100" dist="38100" dir="2700000" algn="tl">
                  <a:srgbClr val="C0C0C0"/>
                </a:outerShdw>
              </a:effectLst>
              <a:ea typeface="ＭＳ Ｐゴシック" pitchFamily="-112" charset="-128"/>
              <a:cs typeface="Times New Roman" pitchFamily="-112" charset="0"/>
            </a:endParaRPr>
          </a:p>
        </p:txBody>
      </p:sp>
      <p:sp>
        <p:nvSpPr>
          <p:cNvPr id="363523" name="Rectangle 3"/>
          <p:cNvSpPr>
            <a:spLocks noChangeArrowheads="1"/>
          </p:cNvSpPr>
          <p:nvPr/>
        </p:nvSpPr>
        <p:spPr bwMode="auto">
          <a:xfrm>
            <a:off x="827088" y="2781300"/>
            <a:ext cx="8066087" cy="3743325"/>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874713" indent="-609600">
              <a:lnSpc>
                <a:spcPct val="150000"/>
              </a:lnSpc>
              <a:spcBef>
                <a:spcPct val="20000"/>
              </a:spcBef>
              <a:buClr>
                <a:srgbClr val="FFFFFF"/>
              </a:buClr>
              <a:buSzPct val="75000"/>
              <a:buFont typeface="Wingdings" pitchFamily="-112" charset="2"/>
              <a:buChar char="§"/>
              <a:defRPr/>
            </a:pPr>
            <a:r>
              <a:rPr lang="en-GB" sz="2000">
                <a:cs typeface="Arial" charset="0"/>
              </a:rPr>
              <a:t>Focus on relation individuals-State (claims-obligations)</a:t>
            </a:r>
          </a:p>
          <a:p>
            <a:pPr marL="874713" indent="-609600">
              <a:lnSpc>
                <a:spcPct val="150000"/>
              </a:lnSpc>
              <a:spcBef>
                <a:spcPct val="20000"/>
              </a:spcBef>
              <a:buClr>
                <a:srgbClr val="FFFFFF"/>
              </a:buClr>
              <a:buSzPct val="75000"/>
              <a:buFont typeface="Wingdings" pitchFamily="-112" charset="2"/>
              <a:buNone/>
              <a:defRPr/>
            </a:pPr>
            <a:endParaRPr lang="en-GB" sz="2000">
              <a:cs typeface="Arial" charset="0"/>
            </a:endParaRPr>
          </a:p>
          <a:p>
            <a:pPr marL="874713" indent="-609600">
              <a:lnSpc>
                <a:spcPct val="150000"/>
              </a:lnSpc>
              <a:spcBef>
                <a:spcPct val="20000"/>
              </a:spcBef>
              <a:buClr>
                <a:srgbClr val="FFFFFF"/>
              </a:buClr>
              <a:buSzPct val="75000"/>
              <a:buFont typeface="Wingdings" pitchFamily="-112" charset="2"/>
              <a:buChar char="§"/>
              <a:defRPr/>
            </a:pPr>
            <a:r>
              <a:rPr lang="en-GB" sz="2000">
                <a:cs typeface="Arial" charset="0"/>
              </a:rPr>
              <a:t>Shifting development from service delivery as primary focus to building capacity to claim and fulfil human rights </a:t>
            </a:r>
          </a:p>
          <a:p>
            <a:pPr marL="874713" indent="-609600">
              <a:lnSpc>
                <a:spcPct val="150000"/>
              </a:lnSpc>
              <a:spcBef>
                <a:spcPct val="20000"/>
              </a:spcBef>
              <a:buClr>
                <a:srgbClr val="FFFFFF"/>
              </a:buClr>
              <a:buSzPct val="75000"/>
              <a:buFont typeface="Wingdings" pitchFamily="-112" charset="2"/>
              <a:buNone/>
              <a:defRPr/>
            </a:pPr>
            <a:endParaRPr lang="en-GB" sz="2000">
              <a:cs typeface="Arial" charset="0"/>
            </a:endParaRPr>
          </a:p>
          <a:p>
            <a:pPr marL="874713" indent="-609600">
              <a:lnSpc>
                <a:spcPct val="150000"/>
              </a:lnSpc>
              <a:spcBef>
                <a:spcPct val="20000"/>
              </a:spcBef>
              <a:buClr>
                <a:srgbClr val="FFFFFF"/>
              </a:buClr>
              <a:buSzPct val="75000"/>
              <a:buFont typeface="Wingdings" pitchFamily="-112" charset="2"/>
              <a:buChar char="§"/>
              <a:defRPr/>
            </a:pPr>
            <a:r>
              <a:rPr lang="en-GB" sz="2000">
                <a:cs typeface="Arial" charset="0"/>
              </a:rPr>
              <a:t>States require capacity to strengthen national protection systems and comply with their obligations</a:t>
            </a:r>
          </a:p>
          <a:p>
            <a:pPr marL="874713" indent="-609600">
              <a:lnSpc>
                <a:spcPct val="150000"/>
              </a:lnSpc>
              <a:spcBef>
                <a:spcPct val="20000"/>
              </a:spcBef>
              <a:buClr>
                <a:srgbClr val="FFFFFF"/>
              </a:buClr>
              <a:buSzPct val="75000"/>
              <a:buFont typeface="Wingdings" pitchFamily="-112" charset="2"/>
              <a:buNone/>
              <a:defRPr/>
            </a:pPr>
            <a:endParaRPr lang="en-GB" sz="2000">
              <a:solidFill>
                <a:srgbClr val="FFFFFF"/>
              </a:solidFill>
              <a:effectLst>
                <a:outerShdw blurRad="38100" dist="38100" dir="2700000" algn="tl">
                  <a:srgbClr val="C0C0C0"/>
                </a:outerShdw>
              </a:effectLst>
              <a:cs typeface="Arial" charset="0"/>
            </a:endParaRPr>
          </a:p>
          <a:p>
            <a:pPr marL="874713" indent="-609600">
              <a:lnSpc>
                <a:spcPct val="150000"/>
              </a:lnSpc>
              <a:spcBef>
                <a:spcPct val="20000"/>
              </a:spcBef>
              <a:buClr>
                <a:srgbClr val="FFFFFF"/>
              </a:buClr>
              <a:buSzPct val="75000"/>
              <a:buFont typeface="Wingdings" pitchFamily="-112" charset="2"/>
              <a:buNone/>
              <a:defRPr/>
            </a:pPr>
            <a:endParaRPr lang="en-GB" altLang="zh-CN" sz="800">
              <a:solidFill>
                <a:srgbClr val="FFFFFF"/>
              </a:solidFill>
              <a:effectLst>
                <a:outerShdw blurRad="38100" dist="38100" dir="2700000" algn="tl">
                  <a:srgbClr val="C0C0C0"/>
                </a:outerShdw>
              </a:effectLst>
              <a:cs typeface="Arial" charset="0"/>
            </a:endParaRPr>
          </a:p>
        </p:txBody>
      </p:sp>
      <p:sp>
        <p:nvSpPr>
          <p:cNvPr id="363526" name="PubRRectCallout"/>
          <p:cNvSpPr>
            <a:spLocks noEditPoints="1" noChangeArrowheads="1"/>
          </p:cNvSpPr>
          <p:nvPr/>
        </p:nvSpPr>
        <p:spPr bwMode="auto">
          <a:xfrm>
            <a:off x="179388" y="836613"/>
            <a:ext cx="1828800" cy="1524000"/>
          </a:xfrm>
          <a:custGeom>
            <a:avLst/>
            <a:gdLst>
              <a:gd name="T0" fmla="*/ 914400 w 21600"/>
              <a:gd name="T1" fmla="*/ 0 h 21600"/>
              <a:gd name="T2" fmla="*/ 0 w 21600"/>
              <a:gd name="T3" fmla="*/ 609459 h 21600"/>
              <a:gd name="T4" fmla="*/ 728726 w 21600"/>
              <a:gd name="T5" fmla="*/ 1524000 h 21600"/>
              <a:gd name="T6" fmla="*/ 914400 w 21600"/>
              <a:gd name="T7" fmla="*/ 1218988 h 21600"/>
              <a:gd name="T8" fmla="*/ 1828800 w 21600"/>
              <a:gd name="T9" fmla="*/ 609459 h 21600"/>
              <a:gd name="T10" fmla="*/ 3 60000 65536"/>
              <a:gd name="T11" fmla="*/ 2 60000 65536"/>
              <a:gd name="T12" fmla="*/ 1 60000 65536"/>
              <a:gd name="T13" fmla="*/ 1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marL="342900" indent="-342900" algn="ctr">
              <a:lnSpc>
                <a:spcPct val="70000"/>
              </a:lnSpc>
              <a:spcBef>
                <a:spcPct val="50000"/>
              </a:spcBef>
              <a:buClr>
                <a:schemeClr val="tx2"/>
              </a:buClr>
              <a:buSzPct val="75000"/>
              <a:buFont typeface="Wingdings" pitchFamily="-112" charset="2"/>
              <a:buNone/>
              <a:defRPr/>
            </a:pPr>
            <a:endParaRPr lang="en-GB" sz="2400" b="1">
              <a:solidFill>
                <a:srgbClr val="6600FF"/>
              </a:solidFill>
              <a:cs typeface="Arial" charset="0"/>
            </a:endParaRPr>
          </a:p>
          <a:p>
            <a:pPr marL="342900" indent="-342900" algn="ctr">
              <a:lnSpc>
                <a:spcPct val="70000"/>
              </a:lnSpc>
              <a:spcBef>
                <a:spcPct val="50000"/>
              </a:spcBef>
              <a:buClr>
                <a:schemeClr val="tx2"/>
              </a:buClr>
              <a:buSzPct val="75000"/>
              <a:buFont typeface="Wingdings" pitchFamily="-112" charset="2"/>
              <a:buNone/>
              <a:defRPr/>
            </a:pPr>
            <a:r>
              <a:rPr lang="en-GB" sz="2400" b="1">
                <a:solidFill>
                  <a:srgbClr val="6600FF"/>
                </a:solidFill>
                <a:cs typeface="Arial" charset="0"/>
              </a:rPr>
              <a:t>OUTCOME</a:t>
            </a:r>
            <a:endParaRPr lang="en-US" sz="2400" b="1">
              <a:solidFill>
                <a:srgbClr val="6600FF"/>
              </a:solidFill>
              <a:cs typeface="Arial"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4"/>
          <p:cNvSpPr>
            <a:spLocks noGrp="1"/>
          </p:cNvSpPr>
          <p:nvPr>
            <p:ph type="title" idx="4294967295"/>
          </p:nvPr>
        </p:nvSpPr>
        <p:spPr>
          <a:xfrm>
            <a:off x="1403350" y="274638"/>
            <a:ext cx="7283450" cy="1143000"/>
          </a:xfrm>
        </p:spPr>
        <p:txBody>
          <a:bodyPr/>
          <a:lstStyle/>
          <a:p>
            <a:pPr eaLnBrk="1" hangingPunct="1"/>
            <a:r>
              <a:rPr lang="en-GB" sz="4000" b="1" smtClean="0"/>
              <a:t>Rights-holder and Duty-bearers</a:t>
            </a:r>
            <a:endParaRPr lang="en-US" sz="4000" b="1" smtClean="0"/>
          </a:p>
        </p:txBody>
      </p:sp>
      <p:sp>
        <p:nvSpPr>
          <p:cNvPr id="36866" name="Rectangle 5"/>
          <p:cNvSpPr>
            <a:spLocks noGrp="1"/>
          </p:cNvSpPr>
          <p:nvPr>
            <p:ph type="body" sz="half" idx="4294967295"/>
          </p:nvPr>
        </p:nvSpPr>
        <p:spPr>
          <a:xfrm>
            <a:off x="457200" y="1600200"/>
            <a:ext cx="4038600" cy="4525963"/>
          </a:xfrm>
        </p:spPr>
        <p:txBody>
          <a:bodyPr/>
          <a:lstStyle/>
          <a:p>
            <a:pPr eaLnBrk="1" hangingPunct="1">
              <a:lnSpc>
                <a:spcPct val="150000"/>
              </a:lnSpc>
              <a:buFont typeface="Wingdings" pitchFamily="2" charset="2"/>
              <a:buNone/>
            </a:pPr>
            <a:r>
              <a:rPr lang="en-GB" sz="2000" b="1" dirty="0" smtClean="0">
                <a:latin typeface="Arial" charset="0"/>
              </a:rPr>
              <a:t>Right-holders:</a:t>
            </a:r>
          </a:p>
          <a:p>
            <a:pPr>
              <a:lnSpc>
                <a:spcPct val="150000"/>
              </a:lnSpc>
              <a:buFont typeface="Arial" pitchFamily="34" charset="0"/>
              <a:buNone/>
            </a:pPr>
            <a:r>
              <a:rPr lang="es-ES" sz="2000" b="1" i="1">
                <a:solidFill>
                  <a:srgbClr val="000000"/>
                </a:solidFill>
                <a:latin typeface="Arial" pitchFamily="34" charset="0"/>
              </a:rPr>
              <a:t>7.095.306.380 personas (aprox.)</a:t>
            </a:r>
          </a:p>
          <a:p>
            <a:pPr eaLnBrk="1" hangingPunct="1">
              <a:lnSpc>
                <a:spcPct val="150000"/>
              </a:lnSpc>
              <a:buFont typeface="Wingdings" pitchFamily="2" charset="2"/>
              <a:buNone/>
            </a:pPr>
            <a:endParaRPr lang="en-GB" sz="2000" b="1" i="1" dirty="0" smtClean="0">
              <a:latin typeface="Arial" charset="0"/>
            </a:endParaRPr>
          </a:p>
          <a:p>
            <a:pPr eaLnBrk="1" hangingPunct="1">
              <a:spcBef>
                <a:spcPct val="35000"/>
              </a:spcBef>
              <a:buFont typeface="Wingdings" pitchFamily="2" charset="2"/>
              <a:buChar char="§"/>
            </a:pPr>
            <a:r>
              <a:rPr lang="en-GB" sz="2000" dirty="0" smtClean="0">
                <a:latin typeface="Arial" charset="0"/>
              </a:rPr>
              <a:t>Every individual, either a man woman or child, of any race, ethnic group or social condition</a:t>
            </a:r>
          </a:p>
          <a:p>
            <a:pPr eaLnBrk="1" hangingPunct="1">
              <a:spcBef>
                <a:spcPct val="35000"/>
              </a:spcBef>
              <a:buFont typeface="Wingdings" pitchFamily="2" charset="2"/>
              <a:buChar char="§"/>
            </a:pPr>
            <a:r>
              <a:rPr lang="en-GB" sz="2000" dirty="0" smtClean="0">
                <a:latin typeface="Arial" charset="0"/>
              </a:rPr>
              <a:t>To some extent groups : e.g. Indigenous Peoples</a:t>
            </a:r>
            <a:endParaRPr lang="en-US" sz="2000" dirty="0" smtClean="0">
              <a:latin typeface="Arial" charset="0"/>
            </a:endParaRPr>
          </a:p>
          <a:p>
            <a:pPr eaLnBrk="1" hangingPunct="1"/>
            <a:endParaRPr lang="en-US" sz="2800" dirty="0" smtClean="0"/>
          </a:p>
        </p:txBody>
      </p:sp>
      <p:sp>
        <p:nvSpPr>
          <p:cNvPr id="36867" name="Rectangle 6"/>
          <p:cNvSpPr>
            <a:spLocks noGrp="1"/>
          </p:cNvSpPr>
          <p:nvPr>
            <p:ph type="body" sz="half" idx="4294967295"/>
          </p:nvPr>
        </p:nvSpPr>
        <p:spPr>
          <a:xfrm>
            <a:off x="4716463" y="1773238"/>
            <a:ext cx="4038600" cy="4525962"/>
          </a:xfrm>
        </p:spPr>
        <p:txBody>
          <a:bodyPr/>
          <a:lstStyle/>
          <a:p>
            <a:pPr eaLnBrk="1" hangingPunct="1">
              <a:lnSpc>
                <a:spcPct val="80000"/>
              </a:lnSpc>
              <a:buFont typeface="Wingdings" pitchFamily="2" charset="2"/>
              <a:buNone/>
            </a:pPr>
            <a:r>
              <a:rPr lang="en-GB" sz="2000" b="1" smtClean="0">
                <a:latin typeface="Arial" charset="0"/>
              </a:rPr>
              <a:t>Duty-bearers:</a:t>
            </a:r>
          </a:p>
          <a:p>
            <a:pPr eaLnBrk="1" hangingPunct="1">
              <a:lnSpc>
                <a:spcPct val="80000"/>
              </a:lnSpc>
              <a:buFont typeface="Wingdings" pitchFamily="2" charset="2"/>
              <a:buNone/>
            </a:pPr>
            <a:endParaRPr lang="en-GB" sz="2000" b="1" smtClean="0">
              <a:latin typeface="Arial" charset="0"/>
            </a:endParaRPr>
          </a:p>
          <a:p>
            <a:pPr eaLnBrk="1" hangingPunct="1">
              <a:lnSpc>
                <a:spcPct val="80000"/>
              </a:lnSpc>
              <a:buFont typeface="Wingdings" pitchFamily="2" charset="2"/>
              <a:buNone/>
            </a:pPr>
            <a:r>
              <a:rPr lang="en-GB" sz="2000" b="1" smtClean="0">
                <a:latin typeface="Arial" charset="0"/>
              </a:rPr>
              <a:t>Much less</a:t>
            </a:r>
          </a:p>
          <a:p>
            <a:pPr eaLnBrk="1" hangingPunct="1">
              <a:lnSpc>
                <a:spcPct val="80000"/>
              </a:lnSpc>
              <a:buFont typeface="Wingdings" pitchFamily="2" charset="2"/>
              <a:buNone/>
            </a:pPr>
            <a:endParaRPr lang="en-GB" sz="2000" smtClean="0">
              <a:latin typeface="Arial" charset="0"/>
            </a:endParaRPr>
          </a:p>
          <a:p>
            <a:pPr eaLnBrk="1" hangingPunct="1">
              <a:spcBef>
                <a:spcPct val="35000"/>
              </a:spcBef>
              <a:buFont typeface="Wingdings" pitchFamily="2" charset="2"/>
              <a:buChar char="§"/>
            </a:pPr>
            <a:r>
              <a:rPr lang="en-GB" sz="2000" smtClean="0">
                <a:latin typeface="Arial" charset="0"/>
              </a:rPr>
              <a:t>Primarily States</a:t>
            </a:r>
          </a:p>
          <a:p>
            <a:pPr eaLnBrk="1" hangingPunct="1">
              <a:spcBef>
                <a:spcPct val="35000"/>
              </a:spcBef>
              <a:buFont typeface="Wingdings" pitchFamily="2" charset="2"/>
              <a:buChar char="§"/>
            </a:pPr>
            <a:r>
              <a:rPr lang="en-GB" sz="2000" smtClean="0">
                <a:latin typeface="Arial" charset="0"/>
              </a:rPr>
              <a:t>In some cases individuals have specific obligations</a:t>
            </a:r>
          </a:p>
          <a:p>
            <a:pPr eaLnBrk="1" hangingPunct="1">
              <a:spcBef>
                <a:spcPct val="35000"/>
              </a:spcBef>
              <a:buFont typeface="Wingdings" pitchFamily="2" charset="2"/>
              <a:buChar char="§"/>
            </a:pPr>
            <a:r>
              <a:rPr lang="en-GB" sz="2000" smtClean="0">
                <a:latin typeface="Arial" charset="0"/>
              </a:rPr>
              <a:t>Individuals and private entities have generic responsibilities towards the community to respect the rights of others</a:t>
            </a:r>
          </a:p>
          <a:p>
            <a:pPr eaLnBrk="1" hangingPunct="1">
              <a:spcBef>
                <a:spcPct val="35000"/>
              </a:spcBef>
              <a:buFont typeface="Wingdings" pitchFamily="2" charset="2"/>
              <a:buChar char="§"/>
            </a:pPr>
            <a:r>
              <a:rPr lang="en-GB" sz="2000" smtClean="0">
                <a:latin typeface="Arial" charset="0"/>
              </a:rPr>
              <a:t>Development partners</a:t>
            </a:r>
          </a:p>
          <a:p>
            <a:pPr eaLnBrk="1" hangingPunct="1"/>
            <a:endParaRPr lang="en-US" sz="280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idx="4294967295"/>
          </p:nvPr>
        </p:nvSpPr>
        <p:spPr>
          <a:xfrm>
            <a:off x="871538" y="0"/>
            <a:ext cx="7931150" cy="1166813"/>
          </a:xfrm>
        </p:spPr>
        <p:txBody>
          <a:bodyPr/>
          <a:lstStyle/>
          <a:p>
            <a:pPr eaLnBrk="1" hangingPunct="1"/>
            <a:r>
              <a:rPr lang="en-GB" sz="3300" b="1" smtClean="0"/>
              <a:t>HRBA Basics </a:t>
            </a:r>
            <a:r>
              <a:rPr lang="fr-FR" sz="3300" b="1" smtClean="0"/>
              <a:t>… the Duty-Bearer/</a:t>
            </a:r>
            <a:br>
              <a:rPr lang="fr-FR" sz="3300" b="1" smtClean="0"/>
            </a:br>
            <a:r>
              <a:rPr lang="fr-FR" sz="3300" b="1" smtClean="0"/>
              <a:t>Rights-Holder relationship</a:t>
            </a:r>
            <a:endParaRPr lang="en-GB" sz="3300" b="1" smtClean="0"/>
          </a:p>
        </p:txBody>
      </p:sp>
      <p:pic>
        <p:nvPicPr>
          <p:cNvPr id="38914" name="Picture 4"/>
          <p:cNvPicPr>
            <a:picLocks noGrp="1" noChangeAspect="1" noChangeArrowheads="1"/>
          </p:cNvPicPr>
          <p:nvPr>
            <p:ph type="body" idx="4294967295"/>
          </p:nvPr>
        </p:nvPicPr>
        <p:blipFill>
          <a:blip r:embed="rId3">
            <a:lum bright="-20000" contrast="30000"/>
          </a:blip>
          <a:srcRect/>
          <a:stretch>
            <a:fillRect/>
          </a:stretch>
        </p:blipFill>
        <p:spPr>
          <a:xfrm>
            <a:off x="530225" y="1598613"/>
            <a:ext cx="8039100" cy="4819650"/>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1298" name="Rectangle 2"/>
          <p:cNvSpPr>
            <a:spLocks noGrp="1" noChangeArrowheads="1"/>
          </p:cNvSpPr>
          <p:nvPr>
            <p:ph type="title" idx="4294967295"/>
          </p:nvPr>
        </p:nvSpPr>
        <p:spPr>
          <a:xfrm>
            <a:off x="1763713" y="476250"/>
            <a:ext cx="7200900" cy="792163"/>
          </a:xfrm>
          <a:solidFill>
            <a:srgbClr val="FFFFFF"/>
          </a:solidFill>
        </p:spPr>
        <p:txBody>
          <a:bodyPr anchor="t">
            <a:normAutofit fontScale="90000"/>
          </a:bodyPr>
          <a:lstStyle/>
          <a:p>
            <a:pPr eaLnBrk="1" hangingPunct="1">
              <a:defRPr/>
            </a:pPr>
            <a:r>
              <a:rPr lang="en-GB" sz="3200" smtClean="0">
                <a:effectLst>
                  <a:outerShdw blurRad="38100" dist="38100" dir="2700000" algn="tl">
                    <a:srgbClr val="C0C0C0"/>
                  </a:outerShdw>
                </a:effectLst>
                <a:ea typeface="ＭＳ Ｐゴシック" pitchFamily="-112" charset="-128"/>
                <a:cs typeface="ＭＳ Ｐゴシック" pitchFamily="-112" charset="-128"/>
              </a:rPr>
              <a:t>Capacity Development of Rights Holders and Duty Bearers</a:t>
            </a:r>
            <a:endParaRPr lang="en-US" sz="3200" smtClean="0">
              <a:effectLst>
                <a:outerShdw blurRad="38100" dist="38100" dir="2700000" algn="tl">
                  <a:srgbClr val="C0C0C0"/>
                </a:outerShdw>
              </a:effectLst>
              <a:ea typeface="ＭＳ Ｐゴシック" pitchFamily="-112" charset="-128"/>
              <a:cs typeface="ＭＳ Ｐゴシック" pitchFamily="-112" charset="-128"/>
            </a:endParaRPr>
          </a:p>
        </p:txBody>
      </p:sp>
      <p:graphicFrame>
        <p:nvGraphicFramePr>
          <p:cNvPr id="37899" name="Object 11"/>
          <p:cNvGraphicFramePr>
            <a:graphicFrameLocks noGrp="1" noChangeAspect="1"/>
          </p:cNvGraphicFramePr>
          <p:nvPr>
            <p:ph sz="half" idx="4294967295"/>
          </p:nvPr>
        </p:nvGraphicFramePr>
        <p:xfrm>
          <a:off x="1547813" y="1700213"/>
          <a:ext cx="6553200" cy="4914900"/>
        </p:xfrm>
        <a:graphic>
          <a:graphicData uri="http://schemas.openxmlformats.org/presentationml/2006/ole">
            <mc:AlternateContent xmlns:mc="http://schemas.openxmlformats.org/markup-compatibility/2006">
              <mc:Choice xmlns:v="urn:schemas-microsoft-com:vml" Requires="v">
                <p:oleObj spid="_x0000_s37907" name="Presentation" r:id="rId4" imgW="4076661" imgH="3057036" progId="PowerPoint.Show.8">
                  <p:embed/>
                </p:oleObj>
              </mc:Choice>
              <mc:Fallback>
                <p:oleObj name="Presentation" r:id="rId4" imgW="4076661" imgH="3057036" progId="PowerPoint.Show.8">
                  <p:embed/>
                  <p:pic>
                    <p:nvPicPr>
                      <p:cNvPr id="0" name="Picture 11"/>
                      <p:cNvPicPr>
                        <a:picLocks noGrp="1" noChangeAspect="1" noChangeArrowheads="1"/>
                      </p:cNvPicPr>
                      <p:nvPr/>
                    </p:nvPicPr>
                    <p:blipFill>
                      <a:blip r:embed="rId5">
                        <a:extLst>
                          <a:ext uri="{28A0092B-C50C-407E-A947-70E740481C1C}">
                            <a14:useLocalDpi xmlns:a14="http://schemas.microsoft.com/office/drawing/2010/main" val="0"/>
                          </a:ext>
                        </a:extLst>
                      </a:blip>
                      <a:srcRect b="10741"/>
                      <a:stretch>
                        <a:fillRect/>
                      </a:stretch>
                    </p:blipFill>
                    <p:spPr bwMode="auto">
                      <a:xfrm>
                        <a:off x="1547813" y="1700213"/>
                        <a:ext cx="6553200" cy="491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3447200117"/>
              </p:ext>
            </p:extLst>
          </p:nvPr>
        </p:nvGraphicFramePr>
        <p:xfrm>
          <a:off x="395536" y="1772816"/>
          <a:ext cx="8062664" cy="4899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p:cNvSpPr txBox="1">
            <a:spLocks/>
          </p:cNvSpPr>
          <p:nvPr/>
        </p:nvSpPr>
        <p:spPr bwMode="auto">
          <a:xfrm>
            <a:off x="1423156" y="188640"/>
            <a:ext cx="7272338"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defRPr/>
            </a:pPr>
            <a:r>
              <a:rPr kumimoji="1" lang="en-US" altLang="ja-JP" sz="2800" b="1" dirty="0" smtClean="0"/>
              <a:t>Integration of human rights principles and standards into all stages of the programming process</a:t>
            </a:r>
            <a:endParaRPr lang="en-CA" sz="2800" b="1" dirty="0" smtClean="0"/>
          </a:p>
        </p:txBody>
      </p:sp>
    </p:spTree>
    <p:extLst>
      <p:ext uri="{BB962C8B-B14F-4D97-AF65-F5344CB8AC3E}">
        <p14:creationId xmlns:p14="http://schemas.microsoft.com/office/powerpoint/2010/main" val="16437138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1" name="Rectangle 2"/>
          <p:cNvSpPr>
            <a:spLocks noGrp="1" noChangeArrowheads="1"/>
          </p:cNvSpPr>
          <p:nvPr>
            <p:ph type="title" idx="4294967295"/>
          </p:nvPr>
        </p:nvSpPr>
        <p:spPr/>
        <p:txBody>
          <a:bodyPr/>
          <a:lstStyle/>
          <a:p>
            <a:pPr eaLnBrk="1" hangingPunct="1"/>
            <a:r>
              <a:rPr lang="en-GB" b="1" smtClean="0">
                <a:solidFill>
                  <a:srgbClr val="0033CC"/>
                </a:solidFill>
              </a:rPr>
              <a:t>Exercise</a:t>
            </a:r>
          </a:p>
        </p:txBody>
      </p:sp>
      <p:sp>
        <p:nvSpPr>
          <p:cNvPr id="46082" name="Rectangle 3"/>
          <p:cNvSpPr>
            <a:spLocks noGrp="1" noChangeArrowheads="1"/>
          </p:cNvSpPr>
          <p:nvPr>
            <p:ph type="body" idx="4294967295"/>
          </p:nvPr>
        </p:nvSpPr>
        <p:spPr/>
        <p:txBody>
          <a:bodyPr/>
          <a:lstStyle/>
          <a:p>
            <a:pPr eaLnBrk="1" hangingPunct="1"/>
            <a:r>
              <a:rPr lang="en-GB" sz="2800" smtClean="0"/>
              <a:t>Brainstorm in groups on the essential differences between what is typically called a “needs-based approach” and a “human rights-based approach”</a:t>
            </a:r>
          </a:p>
          <a:p>
            <a:pPr eaLnBrk="1" hangingPunct="1"/>
            <a:endParaRPr lang="en-GB" sz="2800" smtClean="0"/>
          </a:p>
          <a:p>
            <a:pPr eaLnBrk="1" hangingPunct="1"/>
            <a:r>
              <a:rPr lang="en-GB" sz="2800" smtClean="0"/>
              <a:t>Provide three cards (one idea on each card) per table.</a:t>
            </a:r>
          </a:p>
          <a:p>
            <a:pPr eaLnBrk="1" hangingPunct="1"/>
            <a:endParaRPr lang="en-GB" sz="2800" smtClean="0"/>
          </a:p>
          <a:p>
            <a:pPr eaLnBrk="1" hangingPunct="1">
              <a:buFont typeface="Arial" charset="0"/>
              <a:buNone/>
            </a:pPr>
            <a:endParaRPr lang="en-GB" sz="2800" smtClean="0"/>
          </a:p>
          <a:p>
            <a:pPr eaLnBrk="1" hangingPunct="1">
              <a:buFont typeface="Arial" charset="0"/>
              <a:buNone/>
            </a:pPr>
            <a:endParaRPr lang="en-GB" sz="280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84739" name="Rectangle 3"/>
          <p:cNvSpPr>
            <a:spLocks noGrp="1" noChangeArrowheads="1"/>
          </p:cNvSpPr>
          <p:nvPr>
            <p:ph type="body" sz="half" idx="4294967295"/>
          </p:nvPr>
        </p:nvSpPr>
        <p:spPr>
          <a:xfrm>
            <a:off x="250825" y="1557338"/>
            <a:ext cx="4127500" cy="5057775"/>
          </a:xfrm>
          <a:solidFill>
            <a:srgbClr val="FFFFFF"/>
          </a:solidFill>
          <a:ln>
            <a:solidFill>
              <a:schemeClr val="tx1"/>
            </a:solidFill>
          </a:ln>
        </p:spPr>
        <p:txBody>
          <a:bodyPr/>
          <a:lstStyle/>
          <a:p>
            <a:pPr marL="0" indent="0" defTabSz="457200" eaLnBrk="1" hangingPunct="1">
              <a:lnSpc>
                <a:spcPct val="70000"/>
              </a:lnSpc>
              <a:buFont typeface="Wingdings" pitchFamily="2" charset="2"/>
              <a:buNone/>
            </a:pPr>
            <a:r>
              <a:rPr lang="en-GB" sz="2000" b="1" u="sng" smtClean="0">
                <a:latin typeface="Comic Sans MS" pitchFamily="66" charset="0"/>
              </a:rPr>
              <a:t>“</a:t>
            </a:r>
            <a:r>
              <a:rPr lang="en-GB" sz="2000" b="1" u="sng" smtClean="0"/>
              <a:t>Needs Based”</a:t>
            </a:r>
          </a:p>
          <a:p>
            <a:pPr marL="0" indent="0" defTabSz="457200" eaLnBrk="1" hangingPunct="1">
              <a:lnSpc>
                <a:spcPct val="70000"/>
              </a:lnSpc>
              <a:buFont typeface="Wingdings" pitchFamily="2" charset="2"/>
              <a:buNone/>
            </a:pPr>
            <a:endParaRPr lang="en-GB" sz="2000" b="1" u="sng" smtClean="0"/>
          </a:p>
          <a:p>
            <a:pPr marL="0" indent="0" defTabSz="457200" eaLnBrk="1" hangingPunct="1">
              <a:lnSpc>
                <a:spcPct val="70000"/>
              </a:lnSpc>
            </a:pPr>
            <a:r>
              <a:rPr lang="en-GB" sz="2000" smtClean="0"/>
              <a:t>Action is </a:t>
            </a:r>
            <a:r>
              <a:rPr lang="en-GB" sz="2000" b="1" smtClean="0"/>
              <a:t>voluntary</a:t>
            </a:r>
            <a:r>
              <a:rPr lang="en-GB" sz="2000" smtClean="0"/>
              <a:t>/optional</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smtClean="0"/>
              <a:t> ‘Needs’ are </a:t>
            </a:r>
            <a:r>
              <a:rPr lang="en-GB" sz="2000" b="1" smtClean="0"/>
              <a:t>contextual</a:t>
            </a:r>
            <a:r>
              <a:rPr lang="en-GB" sz="2000" smtClean="0"/>
              <a:t> and open-ended</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b="1" smtClean="0"/>
              <a:t>Deserve help</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b="1" smtClean="0"/>
              <a:t>Passive</a:t>
            </a:r>
            <a:r>
              <a:rPr lang="en-GB" sz="2000" smtClean="0"/>
              <a:t> beneficiaries - can be invited to participate</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b="1" smtClean="0"/>
              <a:t>Pragmatic</a:t>
            </a:r>
            <a:r>
              <a:rPr lang="en-GB" sz="2000" smtClean="0"/>
              <a:t> ways to work with structures</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smtClean="0"/>
              <a:t>Development is </a:t>
            </a:r>
            <a:r>
              <a:rPr lang="en-GB" sz="2000" b="1" smtClean="0"/>
              <a:t>technocratic</a:t>
            </a:r>
            <a:r>
              <a:rPr lang="en-GB" sz="2000" smtClean="0"/>
              <a:t> - for the experts</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smtClean="0"/>
              <a:t>Hierarchy of needs</a:t>
            </a:r>
          </a:p>
        </p:txBody>
      </p:sp>
      <p:sp>
        <p:nvSpPr>
          <p:cNvPr id="884740" name="Rectangle 4"/>
          <p:cNvSpPr>
            <a:spLocks noGrp="1" noChangeArrowheads="1"/>
          </p:cNvSpPr>
          <p:nvPr>
            <p:ph type="body" sz="half" idx="4294967295"/>
          </p:nvPr>
        </p:nvSpPr>
        <p:spPr>
          <a:xfrm>
            <a:off x="4356100" y="1268413"/>
            <a:ext cx="4546600" cy="5337175"/>
          </a:xfrm>
          <a:solidFill>
            <a:srgbClr val="FFFFFF"/>
          </a:solidFill>
          <a:ln>
            <a:solidFill>
              <a:srgbClr val="000000"/>
            </a:solidFill>
          </a:ln>
        </p:spPr>
        <p:txBody>
          <a:bodyPr/>
          <a:lstStyle/>
          <a:p>
            <a:pPr marL="0" indent="0" defTabSz="457200" eaLnBrk="1" hangingPunct="1">
              <a:lnSpc>
                <a:spcPct val="70000"/>
              </a:lnSpc>
              <a:buFont typeface="Wingdings" pitchFamily="2" charset="2"/>
              <a:buNone/>
            </a:pPr>
            <a:r>
              <a:rPr lang="en-GB" sz="2000" b="1" u="sng" smtClean="0"/>
              <a:t>“Human Rights Based”</a:t>
            </a:r>
          </a:p>
          <a:p>
            <a:pPr marL="0" indent="0" defTabSz="457200" eaLnBrk="1" hangingPunct="1">
              <a:lnSpc>
                <a:spcPct val="70000"/>
              </a:lnSpc>
              <a:buFont typeface="Wingdings" pitchFamily="2" charset="2"/>
              <a:buNone/>
            </a:pPr>
            <a:endParaRPr lang="en-GB" sz="2000" b="1" u="sng" smtClean="0"/>
          </a:p>
          <a:p>
            <a:pPr marL="0" indent="0" defTabSz="457200" eaLnBrk="1" hangingPunct="1">
              <a:lnSpc>
                <a:spcPct val="70000"/>
              </a:lnSpc>
            </a:pPr>
            <a:r>
              <a:rPr lang="en-GB" sz="2000" smtClean="0"/>
              <a:t>Action is </a:t>
            </a:r>
            <a:r>
              <a:rPr lang="en-GB" sz="2000" b="1" smtClean="0"/>
              <a:t>mandatory</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smtClean="0"/>
              <a:t>Universal and </a:t>
            </a:r>
            <a:r>
              <a:rPr lang="en-GB" sz="2000" b="1" smtClean="0"/>
              <a:t>legally established</a:t>
            </a:r>
            <a:r>
              <a:rPr lang="en-GB" sz="2000" smtClean="0"/>
              <a:t> claims and entitlements</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b="1" smtClean="0"/>
              <a:t>Entitled to </a:t>
            </a:r>
            <a:r>
              <a:rPr lang="en-GB" sz="2000" smtClean="0"/>
              <a:t>enforceable </a:t>
            </a:r>
            <a:r>
              <a:rPr lang="en-GB" sz="2000" b="1" smtClean="0"/>
              <a:t>rights</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b="1" smtClean="0"/>
              <a:t>Active</a:t>
            </a:r>
            <a:r>
              <a:rPr lang="en-GB" sz="2000" smtClean="0"/>
              <a:t> participants by right</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smtClean="0"/>
              <a:t>Power structures </a:t>
            </a:r>
            <a:r>
              <a:rPr lang="en-GB" sz="2000" b="1" smtClean="0"/>
              <a:t>must be</a:t>
            </a:r>
            <a:r>
              <a:rPr lang="en-GB" sz="2000" smtClean="0"/>
              <a:t> effectively changed</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smtClean="0"/>
              <a:t>Development </a:t>
            </a:r>
            <a:r>
              <a:rPr lang="en-GB" sz="2000" b="1" smtClean="0"/>
              <a:t>transforms</a:t>
            </a:r>
            <a:r>
              <a:rPr lang="en-GB" sz="2000" smtClean="0"/>
              <a:t> behaviours, institutions and empowers</a:t>
            </a:r>
            <a:r>
              <a:rPr lang="en-GB" sz="2000" b="1" smtClean="0"/>
              <a:t> </a:t>
            </a:r>
            <a:r>
              <a:rPr lang="en-GB" sz="2000" smtClean="0"/>
              <a:t>rights holders</a:t>
            </a:r>
          </a:p>
          <a:p>
            <a:pPr marL="0" indent="0" defTabSz="457200" eaLnBrk="1" hangingPunct="1">
              <a:lnSpc>
                <a:spcPct val="70000"/>
              </a:lnSpc>
              <a:buFont typeface="Wingdings" pitchFamily="2" charset="2"/>
              <a:buNone/>
            </a:pPr>
            <a:endParaRPr lang="en-GB" sz="2000" smtClean="0"/>
          </a:p>
          <a:p>
            <a:pPr marL="0" indent="0" defTabSz="457200" eaLnBrk="1" hangingPunct="1">
              <a:lnSpc>
                <a:spcPct val="70000"/>
              </a:lnSpc>
            </a:pPr>
            <a:r>
              <a:rPr lang="en-GB" sz="2000" smtClean="0"/>
              <a:t>Rights are </a:t>
            </a:r>
            <a:r>
              <a:rPr lang="en-GB" sz="2000" b="1" smtClean="0"/>
              <a:t>indivisible</a:t>
            </a:r>
            <a:r>
              <a:rPr lang="en-GB" sz="2000" smtClean="0"/>
              <a:t> and interdependent though in any situation practical prioritisation may be required</a:t>
            </a:r>
          </a:p>
        </p:txBody>
      </p:sp>
      <p:sp>
        <p:nvSpPr>
          <p:cNvPr id="48131" name="Text Box 4"/>
          <p:cNvSpPr txBox="1">
            <a:spLocks noChangeArrowheads="1"/>
          </p:cNvSpPr>
          <p:nvPr/>
        </p:nvSpPr>
        <p:spPr bwMode="auto">
          <a:xfrm>
            <a:off x="2195513" y="333375"/>
            <a:ext cx="6265862" cy="579438"/>
          </a:xfrm>
          <a:prstGeom prst="rect">
            <a:avLst/>
          </a:prstGeom>
          <a:noFill/>
          <a:ln w="9525">
            <a:noFill/>
            <a:miter lim="800000"/>
            <a:headEnd/>
            <a:tailEnd/>
          </a:ln>
        </p:spPr>
        <p:txBody>
          <a:bodyPr>
            <a:spAutoFit/>
          </a:bodyPr>
          <a:lstStyle/>
          <a:p>
            <a:pPr>
              <a:spcBef>
                <a:spcPct val="50000"/>
              </a:spcBef>
            </a:pPr>
            <a:r>
              <a:rPr lang="en-US" sz="3200" b="1">
                <a:cs typeface="Arial" charset="0"/>
              </a:rPr>
              <a:t>Other approaches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84739">
                                            <p:txEl>
                                              <p:pRg st="2" end="2"/>
                                            </p:txEl>
                                          </p:spTgt>
                                        </p:tgtEl>
                                        <p:attrNameLst>
                                          <p:attrName>style.visibility</p:attrName>
                                        </p:attrNameLst>
                                      </p:cBhvr>
                                      <p:to>
                                        <p:strVal val="visible"/>
                                      </p:to>
                                    </p:set>
                                    <p:animEffect transition="in" filter="box(in)">
                                      <p:cBhvr>
                                        <p:cTn id="7" dur="500"/>
                                        <p:tgtEl>
                                          <p:spTgt spid="884739">
                                            <p:txEl>
                                              <p:pRg st="2" end="2"/>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884740">
                                            <p:txEl>
                                              <p:pRg st="2" end="2"/>
                                            </p:txEl>
                                          </p:spTgt>
                                        </p:tgtEl>
                                        <p:attrNameLst>
                                          <p:attrName>style.visibility</p:attrName>
                                        </p:attrNameLst>
                                      </p:cBhvr>
                                      <p:to>
                                        <p:strVal val="visible"/>
                                      </p:to>
                                    </p:set>
                                    <p:animEffect transition="in" filter="box(in)">
                                      <p:cBhvr>
                                        <p:cTn id="10" dur="500"/>
                                        <p:tgtEl>
                                          <p:spTgt spid="884740">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884739">
                                            <p:txEl>
                                              <p:pRg st="4" end="4"/>
                                            </p:txEl>
                                          </p:spTgt>
                                        </p:tgtEl>
                                        <p:attrNameLst>
                                          <p:attrName>style.visibility</p:attrName>
                                        </p:attrNameLst>
                                      </p:cBhvr>
                                      <p:to>
                                        <p:strVal val="visible"/>
                                      </p:to>
                                    </p:set>
                                    <p:animEffect transition="in" filter="box(in)">
                                      <p:cBhvr>
                                        <p:cTn id="15" dur="500"/>
                                        <p:tgtEl>
                                          <p:spTgt spid="884739">
                                            <p:txEl>
                                              <p:pRg st="4" end="4"/>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884740">
                                            <p:txEl>
                                              <p:pRg st="4" end="4"/>
                                            </p:txEl>
                                          </p:spTgt>
                                        </p:tgtEl>
                                        <p:attrNameLst>
                                          <p:attrName>style.visibility</p:attrName>
                                        </p:attrNameLst>
                                      </p:cBhvr>
                                      <p:to>
                                        <p:strVal val="visible"/>
                                      </p:to>
                                    </p:set>
                                    <p:animEffect transition="in" filter="box(in)">
                                      <p:cBhvr>
                                        <p:cTn id="18" dur="500"/>
                                        <p:tgtEl>
                                          <p:spTgt spid="884740">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884739">
                                            <p:txEl>
                                              <p:pRg st="6" end="6"/>
                                            </p:txEl>
                                          </p:spTgt>
                                        </p:tgtEl>
                                        <p:attrNameLst>
                                          <p:attrName>style.visibility</p:attrName>
                                        </p:attrNameLst>
                                      </p:cBhvr>
                                      <p:to>
                                        <p:strVal val="visible"/>
                                      </p:to>
                                    </p:set>
                                    <p:animEffect transition="in" filter="box(in)">
                                      <p:cBhvr>
                                        <p:cTn id="23" dur="500"/>
                                        <p:tgtEl>
                                          <p:spTgt spid="884739">
                                            <p:txEl>
                                              <p:pRg st="6" end="6"/>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884740">
                                            <p:txEl>
                                              <p:pRg st="6" end="6"/>
                                            </p:txEl>
                                          </p:spTgt>
                                        </p:tgtEl>
                                        <p:attrNameLst>
                                          <p:attrName>style.visibility</p:attrName>
                                        </p:attrNameLst>
                                      </p:cBhvr>
                                      <p:to>
                                        <p:strVal val="visible"/>
                                      </p:to>
                                    </p:set>
                                    <p:animEffect transition="in" filter="box(in)">
                                      <p:cBhvr>
                                        <p:cTn id="26" dur="500"/>
                                        <p:tgtEl>
                                          <p:spTgt spid="884740">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884739">
                                            <p:txEl>
                                              <p:pRg st="8" end="8"/>
                                            </p:txEl>
                                          </p:spTgt>
                                        </p:tgtEl>
                                        <p:attrNameLst>
                                          <p:attrName>style.visibility</p:attrName>
                                        </p:attrNameLst>
                                      </p:cBhvr>
                                      <p:to>
                                        <p:strVal val="visible"/>
                                      </p:to>
                                    </p:set>
                                    <p:animEffect transition="in" filter="box(in)">
                                      <p:cBhvr>
                                        <p:cTn id="31" dur="500"/>
                                        <p:tgtEl>
                                          <p:spTgt spid="884739">
                                            <p:txEl>
                                              <p:pRg st="8" end="8"/>
                                            </p:txEl>
                                          </p:spTgt>
                                        </p:tgtEl>
                                      </p:cBhvr>
                                    </p:animEffect>
                                  </p:childTnLst>
                                </p:cTn>
                              </p:par>
                              <p:par>
                                <p:cTn id="32" presetID="4" presetClass="entr" presetSubtype="16" fill="hold" nodeType="withEffect">
                                  <p:stCondLst>
                                    <p:cond delay="0"/>
                                  </p:stCondLst>
                                  <p:childTnLst>
                                    <p:set>
                                      <p:cBhvr>
                                        <p:cTn id="33" dur="1" fill="hold">
                                          <p:stCondLst>
                                            <p:cond delay="0"/>
                                          </p:stCondLst>
                                        </p:cTn>
                                        <p:tgtEl>
                                          <p:spTgt spid="884740">
                                            <p:txEl>
                                              <p:pRg st="8" end="8"/>
                                            </p:txEl>
                                          </p:spTgt>
                                        </p:tgtEl>
                                        <p:attrNameLst>
                                          <p:attrName>style.visibility</p:attrName>
                                        </p:attrNameLst>
                                      </p:cBhvr>
                                      <p:to>
                                        <p:strVal val="visible"/>
                                      </p:to>
                                    </p:set>
                                    <p:animEffect transition="in" filter="box(in)">
                                      <p:cBhvr>
                                        <p:cTn id="34" dur="500"/>
                                        <p:tgtEl>
                                          <p:spTgt spid="884740">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 presetClass="entr" presetSubtype="16" fill="hold" nodeType="clickEffect">
                                  <p:stCondLst>
                                    <p:cond delay="0"/>
                                  </p:stCondLst>
                                  <p:childTnLst>
                                    <p:set>
                                      <p:cBhvr>
                                        <p:cTn id="38" dur="1" fill="hold">
                                          <p:stCondLst>
                                            <p:cond delay="0"/>
                                          </p:stCondLst>
                                        </p:cTn>
                                        <p:tgtEl>
                                          <p:spTgt spid="884739">
                                            <p:txEl>
                                              <p:pRg st="10" end="10"/>
                                            </p:txEl>
                                          </p:spTgt>
                                        </p:tgtEl>
                                        <p:attrNameLst>
                                          <p:attrName>style.visibility</p:attrName>
                                        </p:attrNameLst>
                                      </p:cBhvr>
                                      <p:to>
                                        <p:strVal val="visible"/>
                                      </p:to>
                                    </p:set>
                                    <p:animEffect transition="in" filter="box(in)">
                                      <p:cBhvr>
                                        <p:cTn id="39" dur="500"/>
                                        <p:tgtEl>
                                          <p:spTgt spid="884739">
                                            <p:txEl>
                                              <p:pRg st="10" end="10"/>
                                            </p:txEl>
                                          </p:spTgt>
                                        </p:tgtEl>
                                      </p:cBhvr>
                                    </p:animEffect>
                                  </p:childTnLst>
                                </p:cTn>
                              </p:par>
                              <p:par>
                                <p:cTn id="40" presetID="4" presetClass="entr" presetSubtype="16" fill="hold" nodeType="withEffect">
                                  <p:stCondLst>
                                    <p:cond delay="0"/>
                                  </p:stCondLst>
                                  <p:childTnLst>
                                    <p:set>
                                      <p:cBhvr>
                                        <p:cTn id="41" dur="1" fill="hold">
                                          <p:stCondLst>
                                            <p:cond delay="0"/>
                                          </p:stCondLst>
                                        </p:cTn>
                                        <p:tgtEl>
                                          <p:spTgt spid="884740">
                                            <p:txEl>
                                              <p:pRg st="10" end="10"/>
                                            </p:txEl>
                                          </p:spTgt>
                                        </p:tgtEl>
                                        <p:attrNameLst>
                                          <p:attrName>style.visibility</p:attrName>
                                        </p:attrNameLst>
                                      </p:cBhvr>
                                      <p:to>
                                        <p:strVal val="visible"/>
                                      </p:to>
                                    </p:set>
                                    <p:animEffect transition="in" filter="box(in)">
                                      <p:cBhvr>
                                        <p:cTn id="42" dur="500"/>
                                        <p:tgtEl>
                                          <p:spTgt spid="884740">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884739">
                                            <p:txEl>
                                              <p:pRg st="12" end="12"/>
                                            </p:txEl>
                                          </p:spTgt>
                                        </p:tgtEl>
                                        <p:attrNameLst>
                                          <p:attrName>style.visibility</p:attrName>
                                        </p:attrNameLst>
                                      </p:cBhvr>
                                      <p:to>
                                        <p:strVal val="visible"/>
                                      </p:to>
                                    </p:set>
                                    <p:animEffect transition="in" filter="box(in)">
                                      <p:cBhvr>
                                        <p:cTn id="47" dur="500"/>
                                        <p:tgtEl>
                                          <p:spTgt spid="884739">
                                            <p:txEl>
                                              <p:pRg st="12" end="12"/>
                                            </p:txEl>
                                          </p:spTgt>
                                        </p:tgtEl>
                                      </p:cBhvr>
                                    </p:animEffect>
                                  </p:childTnLst>
                                </p:cTn>
                              </p:par>
                              <p:par>
                                <p:cTn id="48" presetID="4" presetClass="entr" presetSubtype="16" fill="hold" nodeType="withEffect">
                                  <p:stCondLst>
                                    <p:cond delay="0"/>
                                  </p:stCondLst>
                                  <p:childTnLst>
                                    <p:set>
                                      <p:cBhvr>
                                        <p:cTn id="49" dur="1" fill="hold">
                                          <p:stCondLst>
                                            <p:cond delay="0"/>
                                          </p:stCondLst>
                                        </p:cTn>
                                        <p:tgtEl>
                                          <p:spTgt spid="884740">
                                            <p:txEl>
                                              <p:pRg st="12" end="12"/>
                                            </p:txEl>
                                          </p:spTgt>
                                        </p:tgtEl>
                                        <p:attrNameLst>
                                          <p:attrName>style.visibility</p:attrName>
                                        </p:attrNameLst>
                                      </p:cBhvr>
                                      <p:to>
                                        <p:strVal val="visible"/>
                                      </p:to>
                                    </p:set>
                                    <p:animEffect transition="in" filter="box(in)">
                                      <p:cBhvr>
                                        <p:cTn id="50" dur="500"/>
                                        <p:tgtEl>
                                          <p:spTgt spid="884740">
                                            <p:txEl>
                                              <p:pRg st="12" end="1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 presetClass="entr" presetSubtype="16" fill="hold" nodeType="clickEffect">
                                  <p:stCondLst>
                                    <p:cond delay="0"/>
                                  </p:stCondLst>
                                  <p:childTnLst>
                                    <p:set>
                                      <p:cBhvr>
                                        <p:cTn id="54" dur="1" fill="hold">
                                          <p:stCondLst>
                                            <p:cond delay="0"/>
                                          </p:stCondLst>
                                        </p:cTn>
                                        <p:tgtEl>
                                          <p:spTgt spid="884739">
                                            <p:txEl>
                                              <p:pRg st="14" end="14"/>
                                            </p:txEl>
                                          </p:spTgt>
                                        </p:tgtEl>
                                        <p:attrNameLst>
                                          <p:attrName>style.visibility</p:attrName>
                                        </p:attrNameLst>
                                      </p:cBhvr>
                                      <p:to>
                                        <p:strVal val="visible"/>
                                      </p:to>
                                    </p:set>
                                    <p:animEffect transition="in" filter="box(in)">
                                      <p:cBhvr>
                                        <p:cTn id="55" dur="500"/>
                                        <p:tgtEl>
                                          <p:spTgt spid="884739">
                                            <p:txEl>
                                              <p:pRg st="14" end="14"/>
                                            </p:txEl>
                                          </p:spTgt>
                                        </p:tgtEl>
                                      </p:cBhvr>
                                    </p:animEffect>
                                  </p:childTnLst>
                                </p:cTn>
                              </p:par>
                              <p:par>
                                <p:cTn id="56" presetID="4" presetClass="entr" presetSubtype="16" fill="hold" nodeType="withEffect">
                                  <p:stCondLst>
                                    <p:cond delay="0"/>
                                  </p:stCondLst>
                                  <p:childTnLst>
                                    <p:set>
                                      <p:cBhvr>
                                        <p:cTn id="57" dur="1" fill="hold">
                                          <p:stCondLst>
                                            <p:cond delay="0"/>
                                          </p:stCondLst>
                                        </p:cTn>
                                        <p:tgtEl>
                                          <p:spTgt spid="884740">
                                            <p:txEl>
                                              <p:pRg st="14" end="14"/>
                                            </p:txEl>
                                          </p:spTgt>
                                        </p:tgtEl>
                                        <p:attrNameLst>
                                          <p:attrName>style.visibility</p:attrName>
                                        </p:attrNameLst>
                                      </p:cBhvr>
                                      <p:to>
                                        <p:strVal val="visible"/>
                                      </p:to>
                                    </p:set>
                                    <p:animEffect transition="in" filter="box(in)">
                                      <p:cBhvr>
                                        <p:cTn id="58" dur="500"/>
                                        <p:tgtEl>
                                          <p:spTgt spid="884740">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4"/>
          <p:cNvSpPr>
            <a:spLocks noGrp="1"/>
          </p:cNvSpPr>
          <p:nvPr>
            <p:ph type="title" idx="4294967295"/>
          </p:nvPr>
        </p:nvSpPr>
        <p:spPr/>
        <p:txBody>
          <a:bodyPr/>
          <a:lstStyle/>
          <a:p>
            <a:pPr eaLnBrk="1" hangingPunct="1"/>
            <a:r>
              <a:rPr lang="en-US" smtClean="0"/>
              <a:t>Human Rights Standards</a:t>
            </a:r>
          </a:p>
        </p:txBody>
      </p:sp>
      <p:sp>
        <p:nvSpPr>
          <p:cNvPr id="50178" name="Rectangle 5"/>
          <p:cNvSpPr>
            <a:spLocks noGrp="1"/>
          </p:cNvSpPr>
          <p:nvPr>
            <p:ph type="body" sz="half" idx="4294967295"/>
          </p:nvPr>
        </p:nvSpPr>
        <p:spPr>
          <a:xfrm>
            <a:off x="457200" y="1600200"/>
            <a:ext cx="4038600" cy="4525963"/>
          </a:xfrm>
        </p:spPr>
        <p:txBody>
          <a:bodyPr/>
          <a:lstStyle/>
          <a:p>
            <a:pPr eaLnBrk="1" hangingPunct="1">
              <a:lnSpc>
                <a:spcPct val="120000"/>
              </a:lnSpc>
              <a:buClr>
                <a:schemeClr val="tx1"/>
              </a:buClr>
              <a:buSzPct val="75000"/>
              <a:buFont typeface="Wingdings" pitchFamily="2" charset="2"/>
              <a:buNone/>
            </a:pPr>
            <a:endParaRPr lang="en-US" sz="2000" smtClean="0"/>
          </a:p>
          <a:p>
            <a:pPr eaLnBrk="1" hangingPunct="1">
              <a:lnSpc>
                <a:spcPct val="120000"/>
              </a:lnSpc>
              <a:buClr>
                <a:schemeClr val="tx1"/>
              </a:buClr>
              <a:buSzPct val="75000"/>
              <a:buFont typeface="Wingdings" pitchFamily="2" charset="2"/>
              <a:buNone/>
            </a:pPr>
            <a:r>
              <a:rPr lang="en-US" sz="2400" smtClean="0"/>
              <a:t>The </a:t>
            </a:r>
            <a:r>
              <a:rPr lang="en-US" sz="2400" b="1" u="sng" smtClean="0"/>
              <a:t>minimum normative content of the right</a:t>
            </a:r>
            <a:r>
              <a:rPr lang="en-US" sz="2400" smtClean="0"/>
              <a:t>:</a:t>
            </a:r>
          </a:p>
          <a:p>
            <a:pPr eaLnBrk="1" hangingPunct="1">
              <a:lnSpc>
                <a:spcPct val="120000"/>
              </a:lnSpc>
              <a:buClr>
                <a:schemeClr val="tx1"/>
              </a:buClr>
              <a:buSzPct val="75000"/>
              <a:buFont typeface="Wingdings" pitchFamily="2" charset="2"/>
              <a:buNone/>
            </a:pPr>
            <a:r>
              <a:rPr lang="en-US" sz="2400" smtClean="0"/>
              <a:t>	the type of claims and obligations that the right implies </a:t>
            </a:r>
            <a:r>
              <a:rPr lang="en-US" sz="2400" i="1" smtClean="0"/>
              <a:t>at the minimum</a:t>
            </a:r>
            <a:r>
              <a:rPr lang="en-US" sz="2400" smtClean="0"/>
              <a:t> in practice</a:t>
            </a:r>
          </a:p>
          <a:p>
            <a:pPr eaLnBrk="1" hangingPunct="1">
              <a:lnSpc>
                <a:spcPct val="90000"/>
              </a:lnSpc>
            </a:pPr>
            <a:endParaRPr lang="en-US" sz="2000" smtClean="0"/>
          </a:p>
        </p:txBody>
      </p:sp>
      <p:sp>
        <p:nvSpPr>
          <p:cNvPr id="50179" name="Rectangle 6"/>
          <p:cNvSpPr>
            <a:spLocks noGrp="1"/>
          </p:cNvSpPr>
          <p:nvPr>
            <p:ph type="body" sz="half" idx="4294967295"/>
          </p:nvPr>
        </p:nvSpPr>
        <p:spPr>
          <a:xfrm>
            <a:off x="4648200" y="1600200"/>
            <a:ext cx="4038600" cy="4525963"/>
          </a:xfrm>
        </p:spPr>
        <p:txBody>
          <a:bodyPr/>
          <a:lstStyle/>
          <a:p>
            <a:pPr eaLnBrk="1" hangingPunct="1">
              <a:lnSpc>
                <a:spcPct val="90000"/>
              </a:lnSpc>
              <a:buFont typeface="Arial" charset="0"/>
              <a:buNone/>
            </a:pPr>
            <a:r>
              <a:rPr lang="en-US" sz="2000" b="1" smtClean="0"/>
              <a:t>In programming, the standards guide the…</a:t>
            </a:r>
          </a:p>
          <a:p>
            <a:pPr eaLnBrk="1" hangingPunct="1">
              <a:lnSpc>
                <a:spcPct val="90000"/>
              </a:lnSpc>
              <a:buFont typeface="Arial" charset="0"/>
              <a:buNone/>
            </a:pPr>
            <a:endParaRPr lang="en-GB" sz="2000" b="1" smtClean="0"/>
          </a:p>
          <a:p>
            <a:pPr eaLnBrk="1" hangingPunct="1">
              <a:lnSpc>
                <a:spcPct val="90000"/>
              </a:lnSpc>
              <a:buFont typeface="Arial" charset="0"/>
              <a:buNone/>
            </a:pPr>
            <a:r>
              <a:rPr lang="en-GB" sz="2000" b="1" smtClean="0"/>
              <a:t>…Identification of development challenges as human rights issues (Assessment)</a:t>
            </a:r>
          </a:p>
          <a:p>
            <a:pPr eaLnBrk="1" hangingPunct="1">
              <a:lnSpc>
                <a:spcPct val="90000"/>
              </a:lnSpc>
              <a:buFont typeface="Arial" charset="0"/>
              <a:buNone/>
            </a:pPr>
            <a:r>
              <a:rPr lang="en-GB" sz="2000" b="1" smtClean="0"/>
              <a:t>…analysis of roles and capacities of rights-holders and duty bearers</a:t>
            </a:r>
          </a:p>
          <a:p>
            <a:pPr eaLnBrk="1" hangingPunct="1">
              <a:lnSpc>
                <a:spcPct val="90000"/>
              </a:lnSpc>
              <a:buFont typeface="Arial" charset="0"/>
              <a:buNone/>
            </a:pPr>
            <a:r>
              <a:rPr lang="en-GB" sz="2000" b="1" smtClean="0"/>
              <a:t>…definition of development objectives</a:t>
            </a:r>
          </a:p>
          <a:p>
            <a:pPr eaLnBrk="1" hangingPunct="1">
              <a:lnSpc>
                <a:spcPct val="90000"/>
              </a:lnSpc>
              <a:buFont typeface="Arial" charset="0"/>
              <a:buNone/>
            </a:pPr>
            <a:r>
              <a:rPr lang="en-GB" sz="2000" b="1" smtClean="0"/>
              <a:t>…formulation of corresponding benchmarks and indicators</a:t>
            </a:r>
            <a:endParaRPr lang="en-US" sz="2000" b="1"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899" name="Text Box 3"/>
          <p:cNvSpPr txBox="1">
            <a:spLocks noChangeArrowheads="1"/>
          </p:cNvSpPr>
          <p:nvPr/>
        </p:nvSpPr>
        <p:spPr bwMode="auto">
          <a:xfrm>
            <a:off x="1979613" y="1268413"/>
            <a:ext cx="5256212" cy="40322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lnSpc>
                <a:spcPct val="70000"/>
              </a:lnSpc>
              <a:spcBef>
                <a:spcPct val="50000"/>
              </a:spcBef>
              <a:spcAft>
                <a:spcPts val="0"/>
              </a:spcAft>
              <a:buClr>
                <a:schemeClr val="tx2"/>
              </a:buClr>
              <a:buSzPct val="75000"/>
              <a:buFont typeface="Wingdings" pitchFamily="-112" charset="2"/>
              <a:buNone/>
              <a:defRPr/>
            </a:pPr>
            <a:r>
              <a:rPr lang="en-US" altLang="ja-JP" sz="2800" b="1" dirty="0">
                <a:solidFill>
                  <a:srgbClr val="6600FF"/>
                </a:solidFill>
                <a:latin typeface="+mn-lt"/>
              </a:rPr>
              <a:t>Duty-bearers</a:t>
            </a:r>
          </a:p>
        </p:txBody>
      </p:sp>
      <p:sp>
        <p:nvSpPr>
          <p:cNvPr id="9220" name="AutoShape 4"/>
          <p:cNvSpPr>
            <a:spLocks noChangeArrowheads="1"/>
          </p:cNvSpPr>
          <p:nvPr/>
        </p:nvSpPr>
        <p:spPr bwMode="auto">
          <a:xfrm>
            <a:off x="4211638" y="2060575"/>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pPr algn="ctr">
              <a:lnSpc>
                <a:spcPct val="70000"/>
              </a:lnSpc>
              <a:spcBef>
                <a:spcPct val="50000"/>
              </a:spcBef>
              <a:buClr>
                <a:schemeClr val="tx2"/>
              </a:buClr>
              <a:buSzPct val="75000"/>
              <a:buFont typeface="Wingdings" pitchFamily="2" charset="2"/>
              <a:buNone/>
            </a:pPr>
            <a:endParaRPr lang="ja-JP" altLang="en-US" sz="2400" b="1">
              <a:solidFill>
                <a:srgbClr val="6600FF"/>
              </a:solidFill>
              <a:latin typeface="Calibri" pitchFamily="34" charset="0"/>
              <a:cs typeface="Arial" charset="0"/>
            </a:endParaRPr>
          </a:p>
        </p:txBody>
      </p:sp>
      <p:sp>
        <p:nvSpPr>
          <p:cNvPr id="9221" name="AutoShape 5"/>
          <p:cNvSpPr>
            <a:spLocks noChangeArrowheads="1"/>
          </p:cNvSpPr>
          <p:nvPr/>
        </p:nvSpPr>
        <p:spPr bwMode="auto">
          <a:xfrm>
            <a:off x="12588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pPr algn="ctr">
              <a:lnSpc>
                <a:spcPct val="70000"/>
              </a:lnSpc>
              <a:spcBef>
                <a:spcPct val="50000"/>
              </a:spcBef>
              <a:buClr>
                <a:schemeClr val="tx2"/>
              </a:buClr>
              <a:buSzPct val="75000"/>
              <a:buFont typeface="Wingdings" pitchFamily="2" charset="2"/>
              <a:buNone/>
            </a:pPr>
            <a:endParaRPr lang="ja-JP" altLang="en-US" sz="2400" b="1">
              <a:solidFill>
                <a:srgbClr val="6600FF"/>
              </a:solidFill>
              <a:latin typeface="Calibri" pitchFamily="34" charset="0"/>
              <a:cs typeface="Arial" charset="0"/>
            </a:endParaRPr>
          </a:p>
        </p:txBody>
      </p:sp>
      <p:sp>
        <p:nvSpPr>
          <p:cNvPr id="9222" name="AutoShape 6"/>
          <p:cNvSpPr>
            <a:spLocks noChangeArrowheads="1"/>
          </p:cNvSpPr>
          <p:nvPr/>
        </p:nvSpPr>
        <p:spPr bwMode="auto">
          <a:xfrm>
            <a:off x="4140200"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pPr algn="ctr">
              <a:lnSpc>
                <a:spcPct val="70000"/>
              </a:lnSpc>
              <a:spcBef>
                <a:spcPct val="50000"/>
              </a:spcBef>
              <a:buClr>
                <a:schemeClr val="tx2"/>
              </a:buClr>
              <a:buSzPct val="75000"/>
              <a:buFont typeface="Wingdings" pitchFamily="2" charset="2"/>
              <a:buNone/>
            </a:pPr>
            <a:endParaRPr lang="ja-JP" altLang="en-US" sz="2400" b="1">
              <a:solidFill>
                <a:srgbClr val="6600FF"/>
              </a:solidFill>
              <a:latin typeface="Calibri" pitchFamily="34" charset="0"/>
              <a:cs typeface="Arial" charset="0"/>
            </a:endParaRPr>
          </a:p>
        </p:txBody>
      </p:sp>
      <p:sp>
        <p:nvSpPr>
          <p:cNvPr id="9223" name="AutoShape 7"/>
          <p:cNvSpPr>
            <a:spLocks noChangeArrowheads="1"/>
          </p:cNvSpPr>
          <p:nvPr/>
        </p:nvSpPr>
        <p:spPr bwMode="auto">
          <a:xfrm>
            <a:off x="69484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pPr algn="ctr">
              <a:lnSpc>
                <a:spcPct val="70000"/>
              </a:lnSpc>
              <a:spcBef>
                <a:spcPct val="50000"/>
              </a:spcBef>
              <a:buClr>
                <a:schemeClr val="tx2"/>
              </a:buClr>
              <a:buSzPct val="75000"/>
              <a:buFont typeface="Wingdings" pitchFamily="2" charset="2"/>
              <a:buNone/>
            </a:pPr>
            <a:endParaRPr lang="ja-JP" altLang="en-US" sz="2400" b="1">
              <a:solidFill>
                <a:srgbClr val="6600FF"/>
              </a:solidFill>
              <a:latin typeface="Calibri" pitchFamily="34" charset="0"/>
              <a:cs typeface="Arial" charset="0"/>
            </a:endParaRPr>
          </a:p>
        </p:txBody>
      </p:sp>
      <p:sp>
        <p:nvSpPr>
          <p:cNvPr id="592904" name="Text Box 8"/>
          <p:cNvSpPr txBox="1">
            <a:spLocks noChangeArrowheads="1"/>
          </p:cNvSpPr>
          <p:nvPr/>
        </p:nvSpPr>
        <p:spPr bwMode="auto">
          <a:xfrm>
            <a:off x="611188" y="3068638"/>
            <a:ext cx="2073275" cy="317500"/>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lnSpc>
                <a:spcPct val="70000"/>
              </a:lnSpc>
              <a:spcBef>
                <a:spcPct val="50000"/>
              </a:spcBef>
              <a:spcAft>
                <a:spcPts val="0"/>
              </a:spcAft>
              <a:buClr>
                <a:schemeClr val="tx2"/>
              </a:buClr>
              <a:buSzPct val="75000"/>
              <a:buFont typeface="Wingdings" pitchFamily="-112" charset="2"/>
              <a:buNone/>
              <a:defRPr/>
            </a:pPr>
            <a:r>
              <a:rPr lang="en-US" altLang="ja-JP" sz="2000" b="1" dirty="0">
                <a:solidFill>
                  <a:srgbClr val="6600FF"/>
                </a:solidFill>
                <a:latin typeface="+mn-lt"/>
              </a:rPr>
              <a:t>Respect</a:t>
            </a:r>
          </a:p>
        </p:txBody>
      </p:sp>
      <p:sp>
        <p:nvSpPr>
          <p:cNvPr id="592905" name="Text Box 9"/>
          <p:cNvSpPr txBox="1">
            <a:spLocks noChangeArrowheads="1"/>
          </p:cNvSpPr>
          <p:nvPr/>
        </p:nvSpPr>
        <p:spPr bwMode="auto">
          <a:xfrm>
            <a:off x="3419475" y="3068638"/>
            <a:ext cx="2073275" cy="317500"/>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lnSpc>
                <a:spcPct val="70000"/>
              </a:lnSpc>
              <a:spcBef>
                <a:spcPct val="50000"/>
              </a:spcBef>
              <a:spcAft>
                <a:spcPts val="0"/>
              </a:spcAft>
              <a:buClr>
                <a:schemeClr val="tx2"/>
              </a:buClr>
              <a:buSzPct val="75000"/>
              <a:buFont typeface="Wingdings" pitchFamily="-112" charset="2"/>
              <a:buNone/>
              <a:defRPr/>
            </a:pPr>
            <a:r>
              <a:rPr lang="en-US" altLang="ja-JP" sz="2000" b="1" dirty="0">
                <a:solidFill>
                  <a:srgbClr val="6600FF"/>
                </a:solidFill>
                <a:latin typeface="+mn-lt"/>
              </a:rPr>
              <a:t>Protect</a:t>
            </a:r>
          </a:p>
        </p:txBody>
      </p:sp>
      <p:sp>
        <p:nvSpPr>
          <p:cNvPr id="592906" name="Text Box 10"/>
          <p:cNvSpPr txBox="1">
            <a:spLocks noChangeArrowheads="1"/>
          </p:cNvSpPr>
          <p:nvPr/>
        </p:nvSpPr>
        <p:spPr bwMode="auto">
          <a:xfrm>
            <a:off x="6227763" y="3068638"/>
            <a:ext cx="2073275" cy="317500"/>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lnSpc>
                <a:spcPct val="70000"/>
              </a:lnSpc>
              <a:spcBef>
                <a:spcPct val="50000"/>
              </a:spcBef>
              <a:spcAft>
                <a:spcPts val="0"/>
              </a:spcAft>
              <a:buClr>
                <a:schemeClr val="tx2"/>
              </a:buClr>
              <a:buSzPct val="75000"/>
              <a:buFont typeface="Wingdings" pitchFamily="-112" charset="2"/>
              <a:buNone/>
              <a:defRPr/>
            </a:pPr>
            <a:r>
              <a:rPr lang="en-US" altLang="ja-JP" sz="2000" b="1">
                <a:solidFill>
                  <a:srgbClr val="6600FF"/>
                </a:solidFill>
                <a:latin typeface="+mn-lt"/>
              </a:rPr>
              <a:t>Fulfill</a:t>
            </a:r>
          </a:p>
        </p:txBody>
      </p:sp>
      <p:sp>
        <p:nvSpPr>
          <p:cNvPr id="592907" name="Text Box 11"/>
          <p:cNvSpPr txBox="1">
            <a:spLocks noChangeArrowheads="1"/>
          </p:cNvSpPr>
          <p:nvPr/>
        </p:nvSpPr>
        <p:spPr bwMode="auto">
          <a:xfrm>
            <a:off x="2916238" y="4724400"/>
            <a:ext cx="2808287" cy="871538"/>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lnSpc>
                <a:spcPct val="70000"/>
              </a:lnSpc>
              <a:spcBef>
                <a:spcPct val="50000"/>
              </a:spcBef>
              <a:spcAft>
                <a:spcPts val="0"/>
              </a:spcAft>
              <a:buClr>
                <a:schemeClr val="tx2"/>
              </a:buClr>
              <a:buSzPct val="75000"/>
              <a:buFont typeface="Wingdings" pitchFamily="-112" charset="2"/>
              <a:buNone/>
              <a:defRPr/>
            </a:pPr>
            <a:r>
              <a:rPr lang="en-US" altLang="ja-JP" sz="2400" b="1" i="1" dirty="0">
                <a:solidFill>
                  <a:srgbClr val="FF0000"/>
                </a:solidFill>
                <a:latin typeface="+mn-lt"/>
              </a:rPr>
              <a:t>Prevent</a:t>
            </a:r>
            <a:r>
              <a:rPr lang="en-US" altLang="ja-JP" sz="2400" b="1" dirty="0">
                <a:solidFill>
                  <a:srgbClr val="6600FF"/>
                </a:solidFill>
                <a:latin typeface="+mn-lt"/>
              </a:rPr>
              <a:t> others from interfering with the enjoyment of rights</a:t>
            </a:r>
          </a:p>
        </p:txBody>
      </p:sp>
      <p:sp>
        <p:nvSpPr>
          <p:cNvPr id="592908" name="Text Box 12"/>
          <p:cNvSpPr txBox="1">
            <a:spLocks noChangeArrowheads="1"/>
          </p:cNvSpPr>
          <p:nvPr/>
        </p:nvSpPr>
        <p:spPr bwMode="auto">
          <a:xfrm>
            <a:off x="323850" y="4724400"/>
            <a:ext cx="2519363" cy="112712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lnSpc>
                <a:spcPct val="70000"/>
              </a:lnSpc>
              <a:spcBef>
                <a:spcPct val="50000"/>
              </a:spcBef>
              <a:spcAft>
                <a:spcPts val="0"/>
              </a:spcAft>
              <a:buClr>
                <a:schemeClr val="tx2"/>
              </a:buClr>
              <a:buSzPct val="75000"/>
              <a:buFont typeface="Wingdings" pitchFamily="-112" charset="2"/>
              <a:buNone/>
              <a:defRPr/>
            </a:pPr>
            <a:r>
              <a:rPr lang="en-US" altLang="ja-JP" sz="2400" b="1" i="1" dirty="0">
                <a:solidFill>
                  <a:srgbClr val="FF0000"/>
                </a:solidFill>
                <a:latin typeface="+mn-lt"/>
              </a:rPr>
              <a:t>Refrain</a:t>
            </a:r>
            <a:r>
              <a:rPr lang="en-US" altLang="ja-JP" sz="2400" b="1" dirty="0">
                <a:solidFill>
                  <a:srgbClr val="6600FF"/>
                </a:solidFill>
                <a:latin typeface="+mn-lt"/>
              </a:rPr>
              <a:t> from interfering with the enjoyment of rights</a:t>
            </a:r>
          </a:p>
        </p:txBody>
      </p:sp>
      <p:sp>
        <p:nvSpPr>
          <p:cNvPr id="592909" name="Text Box 13"/>
          <p:cNvSpPr txBox="1">
            <a:spLocks noChangeArrowheads="1"/>
          </p:cNvSpPr>
          <p:nvPr/>
        </p:nvSpPr>
        <p:spPr bwMode="auto">
          <a:xfrm>
            <a:off x="5867400" y="4724400"/>
            <a:ext cx="2506663" cy="1638300"/>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lnSpc>
                <a:spcPct val="70000"/>
              </a:lnSpc>
              <a:spcBef>
                <a:spcPct val="50000"/>
              </a:spcBef>
              <a:spcAft>
                <a:spcPts val="0"/>
              </a:spcAft>
              <a:buClr>
                <a:schemeClr val="tx2"/>
              </a:buClr>
              <a:buSzPct val="75000"/>
              <a:buFont typeface="Wingdings" pitchFamily="-112" charset="2"/>
              <a:buNone/>
              <a:defRPr/>
            </a:pPr>
            <a:r>
              <a:rPr lang="en-US" altLang="ja-JP" sz="2400" b="1" i="1" dirty="0">
                <a:solidFill>
                  <a:srgbClr val="FF0000"/>
                </a:solidFill>
                <a:latin typeface="+mn-lt"/>
              </a:rPr>
              <a:t>Adopt</a:t>
            </a:r>
            <a:r>
              <a:rPr lang="en-US" altLang="ja-JP" sz="2400" b="1" i="1" dirty="0">
                <a:solidFill>
                  <a:srgbClr val="6600FF"/>
                </a:solidFill>
                <a:latin typeface="+mn-lt"/>
              </a:rPr>
              <a:t> </a:t>
            </a:r>
            <a:r>
              <a:rPr lang="en-US" altLang="ja-JP" sz="2400" b="1" dirty="0">
                <a:solidFill>
                  <a:srgbClr val="6600FF"/>
                </a:solidFill>
                <a:latin typeface="+mn-lt"/>
              </a:rPr>
              <a:t>appropriate measures  towards full realization of rights</a:t>
            </a:r>
          </a:p>
        </p:txBody>
      </p:sp>
      <p:sp>
        <p:nvSpPr>
          <p:cNvPr id="52236" name="Title 16"/>
          <p:cNvSpPr>
            <a:spLocks noGrp="1"/>
          </p:cNvSpPr>
          <p:nvPr>
            <p:ph type="title" idx="4294967295"/>
          </p:nvPr>
        </p:nvSpPr>
        <p:spPr/>
        <p:txBody>
          <a:bodyPr/>
          <a:lstStyle/>
          <a:p>
            <a:pPr eaLnBrk="1" hangingPunct="1"/>
            <a:r>
              <a:rPr lang="en-US" altLang="ja-JP" smtClean="0">
                <a:cs typeface="ＭＳ Ｐゴシック"/>
              </a:rPr>
              <a:t>Human rights obligations</a:t>
            </a:r>
            <a:endParaRPr lang="ja-JP" altLang="en-US" smtClean="0">
              <a:cs typeface="ＭＳ Ｐゴシック"/>
            </a:endParaRPr>
          </a:p>
        </p:txBody>
      </p:sp>
      <p:sp>
        <p:nvSpPr>
          <p:cNvPr id="16" name="Rectangular Callout 15"/>
          <p:cNvSpPr/>
          <p:nvPr/>
        </p:nvSpPr>
        <p:spPr>
          <a:xfrm>
            <a:off x="5072063" y="2071688"/>
            <a:ext cx="2786062" cy="612775"/>
          </a:xfrm>
          <a:prstGeom prst="wedgeRectCallout">
            <a:avLst>
              <a:gd name="adj1" fmla="val -29303"/>
              <a:gd name="adj2" fmla="val -120456"/>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70000"/>
              </a:lnSpc>
              <a:spcBef>
                <a:spcPct val="50000"/>
              </a:spcBef>
              <a:buClr>
                <a:schemeClr val="tx2"/>
              </a:buClr>
              <a:buSzPct val="75000"/>
              <a:buFont typeface="Wingdings" pitchFamily="-112" charset="2"/>
              <a:buNone/>
              <a:defRPr/>
            </a:pPr>
            <a:r>
              <a:rPr lang="en-US" altLang="ja-JP" sz="2400" b="1">
                <a:solidFill>
                  <a:srgbClr val="FFFFFF"/>
                </a:solidFill>
                <a:cs typeface="Arial" charset="0"/>
              </a:rPr>
              <a:t>Right to water</a:t>
            </a:r>
            <a:endParaRPr lang="ja-JP" altLang="en-US" sz="2400" b="1">
              <a:solidFill>
                <a:srgbClr val="FFFFFF"/>
              </a:solidFill>
              <a:cs typeface="Arial" charset="0"/>
            </a:endParaRPr>
          </a:p>
        </p:txBody>
      </p:sp>
      <p:sp>
        <p:nvSpPr>
          <p:cNvPr id="19" name="Rectangular Callout 18"/>
          <p:cNvSpPr/>
          <p:nvPr/>
        </p:nvSpPr>
        <p:spPr>
          <a:xfrm>
            <a:off x="571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70000"/>
              </a:lnSpc>
              <a:spcBef>
                <a:spcPct val="50000"/>
              </a:spcBef>
              <a:buClr>
                <a:schemeClr val="tx2"/>
              </a:buClr>
              <a:buSzPct val="75000"/>
              <a:buFont typeface="Wingdings" pitchFamily="-112" charset="2"/>
              <a:buNone/>
              <a:defRPr/>
            </a:pPr>
            <a:r>
              <a:rPr lang="en-US" altLang="ja-JP" sz="1400" b="1">
                <a:solidFill>
                  <a:srgbClr val="FFFFFF"/>
                </a:solidFill>
                <a:cs typeface="Arial" charset="0"/>
              </a:rPr>
              <a:t>Do not disconnect supply without due process</a:t>
            </a:r>
            <a:endParaRPr lang="ja-JP" altLang="en-US" sz="1400" b="1">
              <a:solidFill>
                <a:srgbClr val="FFFFFF"/>
              </a:solidFill>
              <a:cs typeface="Arial" charset="0"/>
            </a:endParaRPr>
          </a:p>
        </p:txBody>
      </p:sp>
      <p:sp>
        <p:nvSpPr>
          <p:cNvPr id="20" name="Rectangular Callout 19"/>
          <p:cNvSpPr/>
          <p:nvPr/>
        </p:nvSpPr>
        <p:spPr>
          <a:xfrm>
            <a:off x="34290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70000"/>
              </a:lnSpc>
              <a:spcBef>
                <a:spcPct val="50000"/>
              </a:spcBef>
              <a:buClr>
                <a:schemeClr val="tx2"/>
              </a:buClr>
              <a:buSzPct val="75000"/>
              <a:buFont typeface="Wingdings" pitchFamily="-112" charset="2"/>
              <a:buNone/>
              <a:defRPr/>
            </a:pPr>
            <a:r>
              <a:rPr lang="en-US" altLang="ja-JP" sz="1400" b="1">
                <a:solidFill>
                  <a:srgbClr val="FFFFFF"/>
                </a:solidFill>
                <a:cs typeface="Arial" charset="0"/>
              </a:rPr>
              <a:t>Pro-poor price regulation when supply is privatized</a:t>
            </a:r>
            <a:endParaRPr lang="ja-JP" altLang="en-US" sz="1400" b="1">
              <a:solidFill>
                <a:srgbClr val="FFFFFF"/>
              </a:solidFill>
              <a:cs typeface="Arial" charset="0"/>
            </a:endParaRPr>
          </a:p>
        </p:txBody>
      </p:sp>
      <p:sp>
        <p:nvSpPr>
          <p:cNvPr id="21" name="Rectangular Callout 20"/>
          <p:cNvSpPr/>
          <p:nvPr/>
        </p:nvSpPr>
        <p:spPr>
          <a:xfrm>
            <a:off x="6286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70000"/>
              </a:lnSpc>
              <a:spcBef>
                <a:spcPct val="50000"/>
              </a:spcBef>
              <a:buClr>
                <a:schemeClr val="tx2"/>
              </a:buClr>
              <a:buSzPct val="75000"/>
              <a:buFont typeface="Wingdings" pitchFamily="-112" charset="2"/>
              <a:buNone/>
              <a:defRPr/>
            </a:pPr>
            <a:r>
              <a:rPr lang="en-US" altLang="ja-JP" sz="1600" b="1">
                <a:solidFill>
                  <a:srgbClr val="FFFFFF"/>
                </a:solidFill>
                <a:cs typeface="Arial" charset="0"/>
              </a:rPr>
              <a:t>Ensure, over time, everyone is connected</a:t>
            </a:r>
            <a:endParaRPr lang="ja-JP" altLang="en-US" sz="1600" b="1">
              <a:solidFill>
                <a:srgbClr val="FFFFFF"/>
              </a:solidFill>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2899">
                                            <p:bg/>
                                          </p:spTgt>
                                        </p:tgtEl>
                                        <p:attrNameLst>
                                          <p:attrName>style.visibility</p:attrName>
                                        </p:attrNameLst>
                                      </p:cBhvr>
                                      <p:to>
                                        <p:strVal val="visible"/>
                                      </p:to>
                                    </p:set>
                                    <p:animEffect transition="in" filter="fade">
                                      <p:cBhvr>
                                        <p:cTn id="7" dur="2000"/>
                                        <p:tgtEl>
                                          <p:spTgt spid="59289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2899">
                                            <p:txEl>
                                              <p:pRg st="0" end="0"/>
                                            </p:txEl>
                                          </p:spTgt>
                                        </p:tgtEl>
                                        <p:attrNameLst>
                                          <p:attrName>style.visibility</p:attrName>
                                        </p:attrNameLst>
                                      </p:cBhvr>
                                      <p:to>
                                        <p:strVal val="visible"/>
                                      </p:to>
                                    </p:set>
                                    <p:animEffect transition="in" filter="fade">
                                      <p:cBhvr>
                                        <p:cTn id="10" dur="2000"/>
                                        <p:tgtEl>
                                          <p:spTgt spid="59289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220"/>
                                        </p:tgtEl>
                                        <p:attrNameLst>
                                          <p:attrName>style.visibility</p:attrName>
                                        </p:attrNameLst>
                                      </p:cBhvr>
                                      <p:to>
                                        <p:strVal val="visible"/>
                                      </p:to>
                                    </p:set>
                                    <p:animEffect transition="in" filter="blinds(horizontal)">
                                      <p:cBhvr>
                                        <p:cTn id="15" dur="500"/>
                                        <p:tgtEl>
                                          <p:spTgt spid="92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92904">
                                            <p:bg/>
                                          </p:spTgt>
                                        </p:tgtEl>
                                        <p:attrNameLst>
                                          <p:attrName>style.visibility</p:attrName>
                                        </p:attrNameLst>
                                      </p:cBhvr>
                                      <p:to>
                                        <p:strVal val="visible"/>
                                      </p:to>
                                    </p:set>
                                    <p:animEffect transition="in" filter="fade">
                                      <p:cBhvr>
                                        <p:cTn id="20" dur="2000"/>
                                        <p:tgtEl>
                                          <p:spTgt spid="592904">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2904">
                                            <p:txEl>
                                              <p:pRg st="0" end="0"/>
                                            </p:txEl>
                                          </p:spTgt>
                                        </p:tgtEl>
                                        <p:attrNameLst>
                                          <p:attrName>style.visibility</p:attrName>
                                        </p:attrNameLst>
                                      </p:cBhvr>
                                      <p:to>
                                        <p:strVal val="visible"/>
                                      </p:to>
                                    </p:set>
                                    <p:animEffect transition="in" filter="fade">
                                      <p:cBhvr>
                                        <p:cTn id="23" dur="2000"/>
                                        <p:tgtEl>
                                          <p:spTgt spid="59290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92905">
                                            <p:bg/>
                                          </p:spTgt>
                                        </p:tgtEl>
                                        <p:attrNameLst>
                                          <p:attrName>style.visibility</p:attrName>
                                        </p:attrNameLst>
                                      </p:cBhvr>
                                      <p:to>
                                        <p:strVal val="visible"/>
                                      </p:to>
                                    </p:set>
                                    <p:animEffect transition="in" filter="fade">
                                      <p:cBhvr>
                                        <p:cTn id="28" dur="2000"/>
                                        <p:tgtEl>
                                          <p:spTgt spid="592905">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2905">
                                            <p:txEl>
                                              <p:pRg st="0" end="0"/>
                                            </p:txEl>
                                          </p:spTgt>
                                        </p:tgtEl>
                                        <p:attrNameLst>
                                          <p:attrName>style.visibility</p:attrName>
                                        </p:attrNameLst>
                                      </p:cBhvr>
                                      <p:to>
                                        <p:strVal val="visible"/>
                                      </p:to>
                                    </p:set>
                                    <p:animEffect transition="in" filter="fade">
                                      <p:cBhvr>
                                        <p:cTn id="31" dur="2000"/>
                                        <p:tgtEl>
                                          <p:spTgt spid="59290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92906">
                                            <p:bg/>
                                          </p:spTgt>
                                        </p:tgtEl>
                                        <p:attrNameLst>
                                          <p:attrName>style.visibility</p:attrName>
                                        </p:attrNameLst>
                                      </p:cBhvr>
                                      <p:to>
                                        <p:strVal val="visible"/>
                                      </p:to>
                                    </p:set>
                                    <p:animEffect transition="in" filter="fade">
                                      <p:cBhvr>
                                        <p:cTn id="36" dur="2000"/>
                                        <p:tgtEl>
                                          <p:spTgt spid="592906">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92906">
                                            <p:txEl>
                                              <p:pRg st="0" end="0"/>
                                            </p:txEl>
                                          </p:spTgt>
                                        </p:tgtEl>
                                        <p:attrNameLst>
                                          <p:attrName>style.visibility</p:attrName>
                                        </p:attrNameLst>
                                      </p:cBhvr>
                                      <p:to>
                                        <p:strVal val="visible"/>
                                      </p:to>
                                    </p:set>
                                    <p:animEffect transition="in" filter="fade">
                                      <p:cBhvr>
                                        <p:cTn id="39" dur="2000"/>
                                        <p:tgtEl>
                                          <p:spTgt spid="592906">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221"/>
                                        </p:tgtEl>
                                        <p:attrNameLst>
                                          <p:attrName>style.visibility</p:attrName>
                                        </p:attrNameLst>
                                      </p:cBhvr>
                                      <p:to>
                                        <p:strVal val="visible"/>
                                      </p:to>
                                    </p:set>
                                    <p:animEffect transition="in" filter="fade">
                                      <p:cBhvr>
                                        <p:cTn id="44" dur="2000"/>
                                        <p:tgtEl>
                                          <p:spTgt spid="92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2908"/>
                                        </p:tgtEl>
                                        <p:attrNameLst>
                                          <p:attrName>style.visibility</p:attrName>
                                        </p:attrNameLst>
                                      </p:cBhvr>
                                      <p:to>
                                        <p:strVal val="visible"/>
                                      </p:to>
                                    </p:set>
                                    <p:animEffect transition="in" filter="fade">
                                      <p:cBhvr>
                                        <p:cTn id="47" dur="2000"/>
                                        <p:tgtEl>
                                          <p:spTgt spid="59290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222"/>
                                        </p:tgtEl>
                                        <p:attrNameLst>
                                          <p:attrName>style.visibility</p:attrName>
                                        </p:attrNameLst>
                                      </p:cBhvr>
                                      <p:to>
                                        <p:strVal val="visible"/>
                                      </p:to>
                                    </p:set>
                                    <p:animEffect transition="in" filter="fade">
                                      <p:cBhvr>
                                        <p:cTn id="52" dur="2000"/>
                                        <p:tgtEl>
                                          <p:spTgt spid="92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92907"/>
                                        </p:tgtEl>
                                        <p:attrNameLst>
                                          <p:attrName>style.visibility</p:attrName>
                                        </p:attrNameLst>
                                      </p:cBhvr>
                                      <p:to>
                                        <p:strVal val="visible"/>
                                      </p:to>
                                    </p:set>
                                    <p:animEffect transition="in" filter="fade">
                                      <p:cBhvr>
                                        <p:cTn id="55" dur="2000"/>
                                        <p:tgtEl>
                                          <p:spTgt spid="5929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223"/>
                                        </p:tgtEl>
                                        <p:attrNameLst>
                                          <p:attrName>style.visibility</p:attrName>
                                        </p:attrNameLst>
                                      </p:cBhvr>
                                      <p:to>
                                        <p:strVal val="visible"/>
                                      </p:to>
                                    </p:set>
                                    <p:animEffect transition="in" filter="fade">
                                      <p:cBhvr>
                                        <p:cTn id="60" dur="2000"/>
                                        <p:tgtEl>
                                          <p:spTgt spid="92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92909"/>
                                        </p:tgtEl>
                                        <p:attrNameLst>
                                          <p:attrName>style.visibility</p:attrName>
                                        </p:attrNameLst>
                                      </p:cBhvr>
                                      <p:to>
                                        <p:strVal val="visible"/>
                                      </p:to>
                                    </p:set>
                                    <p:animEffect transition="in" filter="fade">
                                      <p:cBhvr>
                                        <p:cTn id="63" dur="2000"/>
                                        <p:tgtEl>
                                          <p:spTgt spid="592909"/>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blinds(horizontal)">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blinds(horizontal)">
                                      <p:cBhvr>
                                        <p:cTn id="73" dur="5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blinds(horizontal)">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blinds(horizontal)">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899" grpId="0" build="allAtOnce" animBg="1"/>
      <p:bldP spid="9220" grpId="0" animBg="1"/>
      <p:bldP spid="9221" grpId="0" animBg="1"/>
      <p:bldP spid="9222" grpId="0" animBg="1"/>
      <p:bldP spid="9223" grpId="0" animBg="1"/>
      <p:bldP spid="592904" grpId="0" build="allAtOnce" animBg="1"/>
      <p:bldP spid="592905" grpId="0" build="allAtOnce" animBg="1"/>
      <p:bldP spid="592906" grpId="0" build="allAtOnce" animBg="1"/>
      <p:bldP spid="592907" grpId="0" animBg="1"/>
      <p:bldP spid="592908" grpId="0" animBg="1"/>
      <p:bldP spid="592909" grpId="0" animBg="1"/>
      <p:bldP spid="16" grpId="0" animBg="1"/>
      <p:bldP spid="19"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idx="4294967295"/>
          </p:nvPr>
        </p:nvSpPr>
        <p:spPr/>
        <p:txBody>
          <a:bodyPr/>
          <a:lstStyle/>
          <a:p>
            <a:pPr eaLnBrk="1" hangingPunct="1"/>
            <a:r>
              <a:rPr lang="en-US" sz="4000" b="1" smtClean="0"/>
              <a:t>Session objectives</a:t>
            </a:r>
          </a:p>
        </p:txBody>
      </p:sp>
      <p:sp>
        <p:nvSpPr>
          <p:cNvPr id="16386" name="Rectangle 3"/>
          <p:cNvSpPr>
            <a:spLocks noGrp="1"/>
          </p:cNvSpPr>
          <p:nvPr>
            <p:ph type="body" idx="4294967295"/>
          </p:nvPr>
        </p:nvSpPr>
        <p:spPr>
          <a:xfrm>
            <a:off x="395288" y="1989138"/>
            <a:ext cx="8229600" cy="4525962"/>
          </a:xfrm>
        </p:spPr>
        <p:txBody>
          <a:bodyPr/>
          <a:lstStyle/>
          <a:p>
            <a:pPr eaLnBrk="1" hangingPunct="1">
              <a:spcBef>
                <a:spcPct val="45000"/>
              </a:spcBef>
              <a:buFont typeface="Wingdings" pitchFamily="2" charset="2"/>
              <a:buChar char="ü"/>
            </a:pPr>
            <a:r>
              <a:rPr lang="en-GB" smtClean="0"/>
              <a:t>Understand what a human rights-based approach to programming is</a:t>
            </a:r>
          </a:p>
          <a:p>
            <a:pPr eaLnBrk="1" hangingPunct="1">
              <a:spcBef>
                <a:spcPct val="45000"/>
              </a:spcBef>
              <a:buFont typeface="Wingdings" pitchFamily="2" charset="2"/>
              <a:buChar char="ü"/>
            </a:pPr>
            <a:r>
              <a:rPr lang="en-GB" smtClean="0"/>
              <a:t>Understand the importance and added value of HRBA to development programming</a:t>
            </a:r>
          </a:p>
          <a:p>
            <a:pPr eaLnBrk="1" hangingPunct="1">
              <a:spcBef>
                <a:spcPct val="45000"/>
              </a:spcBef>
              <a:buFont typeface="Wingdings" pitchFamily="2" charset="2"/>
              <a:buChar char="ü"/>
            </a:pPr>
            <a:r>
              <a:rPr lang="en-GB" smtClean="0"/>
              <a:t>Understand the main implications of applying a human rights-based approach to UN common programming</a:t>
            </a:r>
          </a:p>
          <a:p>
            <a:pPr eaLnBrk="1" hangingPunct="1">
              <a:buFont typeface="Arial" charset="0"/>
              <a:buNone/>
            </a:pPr>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4273" name="Title 1"/>
          <p:cNvSpPr>
            <a:spLocks noGrp="1"/>
          </p:cNvSpPr>
          <p:nvPr>
            <p:ph type="title" idx="4294967295"/>
          </p:nvPr>
        </p:nvSpPr>
        <p:spPr>
          <a:xfrm>
            <a:off x="1295400" y="188913"/>
            <a:ext cx="7848600" cy="1143000"/>
          </a:xfrm>
        </p:spPr>
        <p:txBody>
          <a:bodyPr/>
          <a:lstStyle/>
          <a:p>
            <a:pPr eaLnBrk="1" hangingPunct="1"/>
            <a:r>
              <a:rPr kumimoji="1" lang="en-US" altLang="ja-JP" sz="3700" b="1" smtClean="0">
                <a:cs typeface="ＭＳ Ｐゴシック"/>
              </a:rPr>
              <a:t>Social and Economic Rights Standards </a:t>
            </a:r>
            <a:endParaRPr kumimoji="1" lang="ja-JP" altLang="en-US" sz="3800" b="1" smtClean="0">
              <a:cs typeface="ＭＳ Ｐゴシック"/>
            </a:endParaRPr>
          </a:p>
        </p:txBody>
      </p:sp>
      <p:sp>
        <p:nvSpPr>
          <p:cNvPr id="54274" name="Content Placeholder 2"/>
          <p:cNvSpPr>
            <a:spLocks noGrp="1"/>
          </p:cNvSpPr>
          <p:nvPr>
            <p:ph idx="4294967295"/>
          </p:nvPr>
        </p:nvSpPr>
        <p:spPr>
          <a:xfrm>
            <a:off x="323850" y="1700213"/>
            <a:ext cx="8424863" cy="4425950"/>
          </a:xfrm>
        </p:spPr>
        <p:txBody>
          <a:bodyPr/>
          <a:lstStyle/>
          <a:p>
            <a:pPr marL="0" indent="0" eaLnBrk="1" hangingPunct="1">
              <a:lnSpc>
                <a:spcPct val="80000"/>
              </a:lnSpc>
              <a:buFontTx/>
              <a:buNone/>
            </a:pPr>
            <a:r>
              <a:rPr kumimoji="1" lang="en-US" altLang="ja-JP" sz="3000" b="1" smtClean="0">
                <a:cs typeface="ＭＳ Ｐゴシック"/>
              </a:rPr>
              <a:t>What needs to be realized</a:t>
            </a:r>
            <a:r>
              <a:rPr kumimoji="1" lang="en-US" altLang="ja-JP" sz="3000" smtClean="0">
                <a:cs typeface="ＭＳ Ｐゴシック"/>
              </a:rPr>
              <a:t>?</a:t>
            </a:r>
          </a:p>
          <a:p>
            <a:pPr marL="0" indent="0" eaLnBrk="1" hangingPunct="1">
              <a:lnSpc>
                <a:spcPct val="80000"/>
              </a:lnSpc>
              <a:buFontTx/>
              <a:buNone/>
            </a:pPr>
            <a:r>
              <a:rPr kumimoji="1" lang="en-US" altLang="ja-JP" sz="3000" smtClean="0">
                <a:cs typeface="ＭＳ Ｐゴシック"/>
              </a:rPr>
              <a:t>(from CESCR General Comments)</a:t>
            </a:r>
          </a:p>
          <a:p>
            <a:pPr marL="0" indent="0" eaLnBrk="1" hangingPunct="1">
              <a:lnSpc>
                <a:spcPct val="80000"/>
              </a:lnSpc>
              <a:buFontTx/>
              <a:buNone/>
            </a:pPr>
            <a:endParaRPr kumimoji="1" lang="en-US" altLang="ja-JP" sz="1200" smtClean="0">
              <a:cs typeface="ＭＳ Ｐゴシック"/>
            </a:endParaRPr>
          </a:p>
          <a:p>
            <a:pPr marL="0" indent="0" eaLnBrk="1" hangingPunct="1">
              <a:lnSpc>
                <a:spcPct val="80000"/>
              </a:lnSpc>
            </a:pPr>
            <a:r>
              <a:rPr lang="en-US" altLang="ja-JP" sz="3000" smtClean="0">
                <a:cs typeface="ＭＳ Ｐゴシック"/>
              </a:rPr>
              <a:t>Availability</a:t>
            </a:r>
          </a:p>
          <a:p>
            <a:pPr marL="0" indent="0" eaLnBrk="1" hangingPunct="1">
              <a:lnSpc>
                <a:spcPct val="80000"/>
              </a:lnSpc>
            </a:pPr>
            <a:endParaRPr lang="en-US" altLang="ja-JP" sz="2800" smtClean="0">
              <a:cs typeface="ＭＳ Ｐゴシック"/>
            </a:endParaRPr>
          </a:p>
          <a:p>
            <a:pPr marL="0" indent="0" eaLnBrk="1" hangingPunct="1">
              <a:lnSpc>
                <a:spcPct val="80000"/>
              </a:lnSpc>
            </a:pPr>
            <a:r>
              <a:rPr kumimoji="1" lang="en-US" altLang="ja-JP" sz="3000" smtClean="0">
                <a:cs typeface="ＭＳ Ｐゴシック"/>
              </a:rPr>
              <a:t>Accessibility</a:t>
            </a:r>
          </a:p>
          <a:p>
            <a:pPr lvl="1" eaLnBrk="1" hangingPunct="1">
              <a:lnSpc>
                <a:spcPct val="80000"/>
              </a:lnSpc>
            </a:pPr>
            <a:r>
              <a:rPr kumimoji="1" lang="en-US" altLang="ja-JP" sz="2600" smtClean="0">
                <a:cs typeface="ＭＳ Ｐゴシック"/>
              </a:rPr>
              <a:t>Physical accessibility</a:t>
            </a:r>
          </a:p>
          <a:p>
            <a:pPr lvl="1" eaLnBrk="1" hangingPunct="1">
              <a:lnSpc>
                <a:spcPct val="80000"/>
              </a:lnSpc>
            </a:pPr>
            <a:r>
              <a:rPr lang="en-US" altLang="ja-JP" sz="2600" smtClean="0">
                <a:cs typeface="ＭＳ Ｐゴシック"/>
              </a:rPr>
              <a:t>Economic accessibility (affordability)</a:t>
            </a:r>
          </a:p>
          <a:p>
            <a:pPr lvl="1" eaLnBrk="1" hangingPunct="1">
              <a:lnSpc>
                <a:spcPct val="80000"/>
              </a:lnSpc>
            </a:pPr>
            <a:r>
              <a:rPr lang="en-US" altLang="ja-JP" sz="2600" smtClean="0">
                <a:cs typeface="ＭＳ Ｐゴシック"/>
              </a:rPr>
              <a:t>Information </a:t>
            </a:r>
          </a:p>
          <a:p>
            <a:pPr marL="0" indent="0" eaLnBrk="1" hangingPunct="1">
              <a:lnSpc>
                <a:spcPct val="80000"/>
              </a:lnSpc>
            </a:pPr>
            <a:r>
              <a:rPr kumimoji="1" lang="en-US" altLang="ja-JP" sz="3000" smtClean="0">
                <a:cs typeface="ＭＳ Ｐゴシック"/>
              </a:rPr>
              <a:t>Acceptability</a:t>
            </a:r>
          </a:p>
          <a:p>
            <a:pPr marL="0" indent="0" eaLnBrk="1" hangingPunct="1">
              <a:lnSpc>
                <a:spcPct val="80000"/>
              </a:lnSpc>
            </a:pPr>
            <a:r>
              <a:rPr kumimoji="1" lang="en-US" altLang="ja-JP" sz="3000" smtClean="0">
                <a:cs typeface="ＭＳ Ｐゴシック"/>
              </a:rPr>
              <a:t>Quality</a:t>
            </a:r>
          </a:p>
          <a:p>
            <a:pPr marL="0" indent="0" eaLnBrk="1" hangingPunct="1">
              <a:lnSpc>
                <a:spcPct val="80000"/>
              </a:lnSpc>
              <a:buFontTx/>
              <a:buNone/>
            </a:pPr>
            <a:endParaRPr kumimoji="1" lang="ja-JP" altLang="en-US" sz="3000" smtClean="0">
              <a:cs typeface="ＭＳ Ｐゴシック"/>
            </a:endParaRPr>
          </a:p>
        </p:txBody>
      </p:sp>
      <p:sp>
        <p:nvSpPr>
          <p:cNvPr id="6" name="Rectangular Callout 5"/>
          <p:cNvSpPr/>
          <p:nvPr/>
        </p:nvSpPr>
        <p:spPr>
          <a:xfrm>
            <a:off x="4500563" y="3573463"/>
            <a:ext cx="3600450" cy="612775"/>
          </a:xfrm>
          <a:prstGeom prst="wedgeRectCallout">
            <a:avLst>
              <a:gd name="adj1" fmla="val -43561"/>
              <a:gd name="adj2" fmla="val 8176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70000"/>
              </a:lnSpc>
              <a:spcBef>
                <a:spcPts val="0"/>
              </a:spcBef>
              <a:spcAft>
                <a:spcPts val="0"/>
              </a:spcAft>
              <a:buClr>
                <a:schemeClr val="tx2"/>
              </a:buClr>
              <a:buSzPct val="75000"/>
              <a:buFont typeface="Wingdings" pitchFamily="-112" charset="2"/>
              <a:buNone/>
              <a:defRPr/>
            </a:pPr>
            <a:r>
              <a:rPr lang="en-US" altLang="ja-JP" sz="2400" b="1" dirty="0">
                <a:solidFill>
                  <a:srgbClr val="FFFFFF"/>
                </a:solidFill>
              </a:rPr>
              <a:t>e.g. Transport, Roads, Ramps</a:t>
            </a:r>
            <a:endParaRPr lang="ja-JP" altLang="en-US" sz="2400" b="1">
              <a:solidFill>
                <a:srgbClr val="FFFFFF"/>
              </a:solidFill>
            </a:endParaRPr>
          </a:p>
        </p:txBody>
      </p:sp>
      <p:sp>
        <p:nvSpPr>
          <p:cNvPr id="7" name="Rectangular Callout 6"/>
          <p:cNvSpPr/>
          <p:nvPr/>
        </p:nvSpPr>
        <p:spPr>
          <a:xfrm>
            <a:off x="2627313" y="2781300"/>
            <a:ext cx="3889375" cy="612775"/>
          </a:xfrm>
          <a:prstGeom prst="wedgeRectCallout">
            <a:avLst>
              <a:gd name="adj1" fmla="val -54931"/>
              <a:gd name="adj2" fmla="val 16785"/>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70000"/>
              </a:lnSpc>
              <a:spcBef>
                <a:spcPts val="0"/>
              </a:spcBef>
              <a:spcAft>
                <a:spcPts val="0"/>
              </a:spcAft>
              <a:buClr>
                <a:schemeClr val="tx2"/>
              </a:buClr>
              <a:buSzPct val="75000"/>
              <a:buFont typeface="Wingdings" pitchFamily="-112" charset="2"/>
              <a:buNone/>
              <a:defRPr/>
            </a:pPr>
            <a:r>
              <a:rPr lang="en-US" altLang="ja-JP" sz="2400" b="1" dirty="0">
                <a:solidFill>
                  <a:srgbClr val="FFFFFF"/>
                </a:solidFill>
              </a:rPr>
              <a:t>e.g. Hospitals, Staff, Medicines</a:t>
            </a:r>
            <a:endParaRPr lang="ja-JP" altLang="en-US" sz="2400" b="1">
              <a:solidFill>
                <a:srgbClr val="FFFFFF"/>
              </a:solidFill>
            </a:endParaRPr>
          </a:p>
        </p:txBody>
      </p:sp>
      <p:sp>
        <p:nvSpPr>
          <p:cNvPr id="8" name="Rectangular Callout 7"/>
          <p:cNvSpPr/>
          <p:nvPr/>
        </p:nvSpPr>
        <p:spPr>
          <a:xfrm>
            <a:off x="2195513" y="5732463"/>
            <a:ext cx="4752975" cy="865187"/>
          </a:xfrm>
          <a:prstGeom prst="wedgeRectCallout">
            <a:avLst>
              <a:gd name="adj1" fmla="val -40726"/>
              <a:gd name="adj2" fmla="val -8053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70000"/>
              </a:lnSpc>
              <a:spcBef>
                <a:spcPts val="0"/>
              </a:spcBef>
              <a:spcAft>
                <a:spcPts val="0"/>
              </a:spcAft>
              <a:buClr>
                <a:schemeClr val="tx2"/>
              </a:buClr>
              <a:buSzPct val="75000"/>
              <a:buFont typeface="Wingdings" pitchFamily="-112" charset="2"/>
              <a:buNone/>
              <a:defRPr/>
            </a:pPr>
            <a:r>
              <a:rPr lang="en-US" altLang="ja-JP" sz="2000" b="1" dirty="0">
                <a:solidFill>
                  <a:srgbClr val="FFFFFF"/>
                </a:solidFill>
              </a:rPr>
              <a:t>e.g. Culturally appropriate, clear information, language, confidentiality</a:t>
            </a:r>
            <a:endParaRPr lang="ja-JP" altLang="en-US" sz="2000" b="1">
              <a:solidFill>
                <a:srgbClr val="FFFFFF"/>
              </a:solidFill>
            </a:endParaRPr>
          </a:p>
        </p:txBody>
      </p:sp>
      <p:sp>
        <p:nvSpPr>
          <p:cNvPr id="10" name="Rectangular Callout 9"/>
          <p:cNvSpPr/>
          <p:nvPr/>
        </p:nvSpPr>
        <p:spPr>
          <a:xfrm>
            <a:off x="4787900" y="1412875"/>
            <a:ext cx="3168650" cy="720725"/>
          </a:xfrm>
          <a:prstGeom prst="wedgeRectCallout">
            <a:avLst>
              <a:gd name="adj1" fmla="val 5471"/>
              <a:gd name="adj2" fmla="val -76213"/>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70000"/>
              </a:lnSpc>
              <a:spcBef>
                <a:spcPts val="0"/>
              </a:spcBef>
              <a:spcAft>
                <a:spcPts val="0"/>
              </a:spcAft>
              <a:buClr>
                <a:schemeClr val="tx2"/>
              </a:buClr>
              <a:buSzPct val="75000"/>
              <a:buFont typeface="Wingdings" pitchFamily="-112" charset="2"/>
              <a:buNone/>
              <a:defRPr/>
            </a:pPr>
            <a:r>
              <a:rPr lang="en-US" altLang="ja-JP" sz="2000" b="1" dirty="0">
                <a:solidFill>
                  <a:srgbClr val="FFFFFF"/>
                </a:solidFill>
              </a:rPr>
              <a:t>Right to Health, including sexual and reproductive health</a:t>
            </a:r>
            <a:endParaRPr lang="ja-JP" altLang="en-US" sz="2000" b="1">
              <a:solidFill>
                <a:srgbClr val="FFFFFF"/>
              </a:solidFill>
            </a:endParaRPr>
          </a:p>
        </p:txBody>
      </p:sp>
      <p:sp>
        <p:nvSpPr>
          <p:cNvPr id="11" name="Rectangular Callout 10"/>
          <p:cNvSpPr/>
          <p:nvPr/>
        </p:nvSpPr>
        <p:spPr>
          <a:xfrm>
            <a:off x="4572000" y="5013325"/>
            <a:ext cx="4248150" cy="612775"/>
          </a:xfrm>
          <a:prstGeom prst="wedgeRectCallout">
            <a:avLst>
              <a:gd name="adj1" fmla="val -35177"/>
              <a:gd name="adj2" fmla="val -84302"/>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70000"/>
              </a:lnSpc>
              <a:spcBef>
                <a:spcPts val="0"/>
              </a:spcBef>
              <a:spcAft>
                <a:spcPts val="0"/>
              </a:spcAft>
              <a:buClr>
                <a:schemeClr val="tx2"/>
              </a:buClr>
              <a:buSzPct val="75000"/>
              <a:buFont typeface="Wingdings" pitchFamily="-112" charset="2"/>
              <a:buNone/>
              <a:defRPr/>
            </a:pPr>
            <a:r>
              <a:rPr lang="en-US" altLang="ja-JP" sz="2400" b="1" dirty="0">
                <a:solidFill>
                  <a:srgbClr val="FFFFFF"/>
                </a:solidFill>
              </a:rPr>
              <a:t>e.g. Service fees,  cost of medicines</a:t>
            </a:r>
            <a:endParaRPr lang="ja-JP" altLang="en-US" sz="2400" b="1">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Title 1"/>
          <p:cNvSpPr>
            <a:spLocks noGrp="1"/>
          </p:cNvSpPr>
          <p:nvPr>
            <p:ph type="title" idx="4294967295"/>
          </p:nvPr>
        </p:nvSpPr>
        <p:spPr>
          <a:xfrm>
            <a:off x="1403350" y="274638"/>
            <a:ext cx="7283450" cy="1654175"/>
          </a:xfrm>
        </p:spPr>
        <p:txBody>
          <a:bodyPr/>
          <a:lstStyle/>
          <a:p>
            <a:pPr eaLnBrk="1" hangingPunct="1"/>
            <a:r>
              <a:rPr lang="en-US" smtClean="0"/>
              <a:t>     Example: </a:t>
            </a:r>
            <a:r>
              <a:rPr lang="en-US" sz="4000" smtClean="0"/>
              <a:t>General Comment 13 the right to education: </a:t>
            </a:r>
          </a:p>
        </p:txBody>
      </p:sp>
      <p:sp>
        <p:nvSpPr>
          <p:cNvPr id="56322" name="Content Placeholder 2"/>
          <p:cNvSpPr>
            <a:spLocks noGrp="1"/>
          </p:cNvSpPr>
          <p:nvPr>
            <p:ph idx="4294967295"/>
          </p:nvPr>
        </p:nvSpPr>
        <p:spPr>
          <a:xfrm>
            <a:off x="571500" y="1785938"/>
            <a:ext cx="8143875" cy="4572000"/>
          </a:xfrm>
        </p:spPr>
        <p:txBody>
          <a:bodyPr/>
          <a:lstStyle/>
          <a:p>
            <a:pPr eaLnBrk="1" hangingPunct="1">
              <a:lnSpc>
                <a:spcPct val="90000"/>
              </a:lnSpc>
            </a:pPr>
            <a:endParaRPr lang="en-US" sz="2000" b="1" smtClean="0"/>
          </a:p>
          <a:p>
            <a:pPr eaLnBrk="1" hangingPunct="1">
              <a:lnSpc>
                <a:spcPct val="90000"/>
              </a:lnSpc>
              <a:buFont typeface="Arial" charset="0"/>
              <a:buNone/>
            </a:pPr>
            <a:r>
              <a:rPr lang="en-US" sz="2000" smtClean="0"/>
              <a:t>While the precise and appropriate application of the terms will depend upon the conditions prevailing in a particular State party, education in all its forms and at all levels shall exhibit the following interrelated and essential features: </a:t>
            </a:r>
            <a:endParaRPr lang="en-US" sz="2000" b="1" smtClean="0"/>
          </a:p>
          <a:p>
            <a:pPr eaLnBrk="1" hangingPunct="1">
              <a:lnSpc>
                <a:spcPct val="90000"/>
              </a:lnSpc>
              <a:buFont typeface="Arial" charset="0"/>
              <a:buNone/>
            </a:pPr>
            <a:endParaRPr lang="en-US" sz="2000" b="1" smtClean="0"/>
          </a:p>
          <a:p>
            <a:pPr eaLnBrk="1" hangingPunct="1">
              <a:lnSpc>
                <a:spcPct val="90000"/>
              </a:lnSpc>
            </a:pPr>
            <a:r>
              <a:rPr lang="en-US" sz="2000" b="1" smtClean="0"/>
              <a:t>Availability</a:t>
            </a:r>
            <a:r>
              <a:rPr lang="en-US" sz="2000" smtClean="0"/>
              <a:t> refers, e.g., to quantity of schools and their equipment, including teachers and their salaries etc.;</a:t>
            </a:r>
          </a:p>
          <a:p>
            <a:pPr eaLnBrk="1" hangingPunct="1">
              <a:lnSpc>
                <a:spcPct val="90000"/>
              </a:lnSpc>
            </a:pPr>
            <a:r>
              <a:rPr lang="en-US" sz="2000" b="1" smtClean="0"/>
              <a:t>Accessibility</a:t>
            </a:r>
            <a:r>
              <a:rPr lang="en-US" sz="2000" smtClean="0"/>
              <a:t> has at least three aspects: non-discriminatory access, physical and economic accessibility; </a:t>
            </a:r>
          </a:p>
          <a:p>
            <a:pPr eaLnBrk="1" hangingPunct="1">
              <a:lnSpc>
                <a:spcPct val="90000"/>
              </a:lnSpc>
            </a:pPr>
            <a:r>
              <a:rPr lang="en-US" sz="2000" b="1" smtClean="0"/>
              <a:t>Acceptability </a:t>
            </a:r>
            <a:r>
              <a:rPr lang="en-US" sz="2000" smtClean="0"/>
              <a:t>means that education needs to be relevant, culturally acceptable and of good quality;</a:t>
            </a:r>
          </a:p>
          <a:p>
            <a:pPr eaLnBrk="1" hangingPunct="1">
              <a:lnSpc>
                <a:spcPct val="90000"/>
              </a:lnSpc>
            </a:pPr>
            <a:r>
              <a:rPr lang="en-US" sz="2000" b="1" smtClean="0"/>
              <a:t>Adaptability </a:t>
            </a:r>
            <a:r>
              <a:rPr lang="en-US" sz="2000" smtClean="0"/>
              <a:t>means that education has to be responsive to social change and to diverse cultures; </a:t>
            </a:r>
          </a:p>
          <a:p>
            <a:pPr eaLnBrk="1" hangingPunct="1">
              <a:lnSpc>
                <a:spcPct val="90000"/>
              </a:lnSpc>
            </a:pPr>
            <a:endParaRPr lang="en-GB" sz="1600" u="sng" smtClean="0"/>
          </a:p>
          <a:p>
            <a:pPr eaLnBrk="1" hangingPunct="1">
              <a:lnSpc>
                <a:spcPct val="90000"/>
              </a:lnSpc>
            </a:pPr>
            <a:endParaRPr lang="en-GB" sz="1800" smtClean="0"/>
          </a:p>
          <a:p>
            <a:pPr eaLnBrk="1" hangingPunct="1">
              <a:lnSpc>
                <a:spcPct val="90000"/>
              </a:lnSpc>
              <a:buFont typeface="Wingdings" pitchFamily="2" charset="2"/>
              <a:buNone/>
            </a:pPr>
            <a:endParaRPr lang="en-GB" sz="1800" smtClean="0"/>
          </a:p>
          <a:p>
            <a:pPr eaLnBrk="1" hangingPunct="1">
              <a:lnSpc>
                <a:spcPct val="90000"/>
              </a:lnSpc>
            </a:pPr>
            <a:endParaRPr lang="en-US" sz="1800" smtClean="0"/>
          </a:p>
          <a:p>
            <a:pPr eaLnBrk="1" hangingPunct="1">
              <a:lnSpc>
                <a:spcPct val="90000"/>
              </a:lnSpc>
            </a:pPr>
            <a:endParaRPr lang="en-US"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8369" name="Rectangle 2"/>
          <p:cNvSpPr>
            <a:spLocks noGrp="1" noChangeArrowheads="1"/>
          </p:cNvSpPr>
          <p:nvPr>
            <p:ph type="title" idx="4294967295"/>
          </p:nvPr>
        </p:nvSpPr>
        <p:spPr>
          <a:xfrm>
            <a:off x="1692275" y="274638"/>
            <a:ext cx="6994525" cy="1143000"/>
          </a:xfrm>
        </p:spPr>
        <p:txBody>
          <a:bodyPr anchor="t"/>
          <a:lstStyle/>
          <a:p>
            <a:pPr eaLnBrk="1" hangingPunct="1"/>
            <a:r>
              <a:rPr lang="en-US" sz="4000" smtClean="0"/>
              <a:t>Example: Right to Adequate Housing (art 11 ICESCR)</a:t>
            </a:r>
            <a:endParaRPr lang="th-TH" sz="4000" smtClean="0">
              <a:ea typeface="Angsana New"/>
            </a:endParaRPr>
          </a:p>
        </p:txBody>
      </p:sp>
      <p:sp>
        <p:nvSpPr>
          <p:cNvPr id="901123" name="Rectangle 3"/>
          <p:cNvSpPr>
            <a:spLocks noGrp="1" noChangeArrowheads="1"/>
          </p:cNvSpPr>
          <p:nvPr>
            <p:ph type="body" idx="4294967295"/>
          </p:nvPr>
        </p:nvSpPr>
        <p:spPr/>
        <p:txBody>
          <a:bodyPr/>
          <a:lstStyle/>
          <a:p>
            <a:pPr eaLnBrk="1" hangingPunct="1">
              <a:lnSpc>
                <a:spcPct val="80000"/>
              </a:lnSpc>
              <a:defRPr/>
            </a:pPr>
            <a:r>
              <a:rPr lang="en-US" sz="2800" smtClean="0"/>
              <a:t>Includes:</a:t>
            </a:r>
          </a:p>
          <a:p>
            <a:pPr eaLnBrk="1" hangingPunct="1">
              <a:lnSpc>
                <a:spcPct val="80000"/>
              </a:lnSpc>
              <a:defRPr/>
            </a:pPr>
            <a:r>
              <a:rPr lang="en-US" sz="2800" b="1" smtClean="0"/>
              <a:t>Legal security of tenure</a:t>
            </a:r>
            <a:r>
              <a:rPr lang="en-US" sz="2800" smtClean="0"/>
              <a:t> (Guarantee legal protection from forced evictions, harassment)</a:t>
            </a:r>
          </a:p>
          <a:p>
            <a:pPr eaLnBrk="1" hangingPunct="1">
              <a:lnSpc>
                <a:spcPct val="80000"/>
              </a:lnSpc>
              <a:defRPr/>
            </a:pPr>
            <a:r>
              <a:rPr lang="en-US" sz="2800" b="1" smtClean="0"/>
              <a:t>Availability of</a:t>
            </a:r>
            <a:r>
              <a:rPr lang="en-US" sz="2800" smtClean="0"/>
              <a:t> </a:t>
            </a:r>
            <a:r>
              <a:rPr lang="en-US" sz="2800" b="1" smtClean="0"/>
              <a:t>services and infrastructure</a:t>
            </a:r>
            <a:r>
              <a:rPr lang="en-US" sz="2800" smtClean="0"/>
              <a:t> (safe drinking water, sanitation, energy for cooking, etc)</a:t>
            </a:r>
          </a:p>
          <a:p>
            <a:pPr eaLnBrk="1" hangingPunct="1">
              <a:lnSpc>
                <a:spcPct val="80000"/>
              </a:lnSpc>
              <a:defRPr/>
            </a:pPr>
            <a:r>
              <a:rPr lang="en-US" sz="2800" b="1" smtClean="0"/>
              <a:t>Habitability </a:t>
            </a:r>
            <a:r>
              <a:rPr lang="en-US" sz="2800" smtClean="0"/>
              <a:t>(adequate space, protection from elements, etc.)</a:t>
            </a:r>
          </a:p>
          <a:p>
            <a:pPr eaLnBrk="1" hangingPunct="1">
              <a:lnSpc>
                <a:spcPct val="80000"/>
              </a:lnSpc>
              <a:defRPr/>
            </a:pPr>
            <a:r>
              <a:rPr lang="en-US" sz="2800" b="1" smtClean="0"/>
              <a:t>Accessibility</a:t>
            </a:r>
          </a:p>
          <a:p>
            <a:pPr eaLnBrk="1" hangingPunct="1">
              <a:lnSpc>
                <a:spcPct val="80000"/>
              </a:lnSpc>
              <a:defRPr/>
            </a:pPr>
            <a:r>
              <a:rPr lang="en-US" sz="2800" b="1" smtClean="0"/>
              <a:t>Affordability</a:t>
            </a:r>
          </a:p>
          <a:p>
            <a:pPr eaLnBrk="1" hangingPunct="1">
              <a:lnSpc>
                <a:spcPct val="80000"/>
              </a:lnSpc>
              <a:defRPr/>
            </a:pPr>
            <a:r>
              <a:rPr lang="en-US" sz="2800" b="1" smtClean="0"/>
              <a:t>Location</a:t>
            </a:r>
            <a:r>
              <a:rPr lang="en-US" sz="2800" smtClean="0"/>
              <a:t> (allows access to employment options, health care, schools, etc.)</a:t>
            </a:r>
          </a:p>
          <a:p>
            <a:pPr eaLnBrk="1" hangingPunct="1">
              <a:lnSpc>
                <a:spcPct val="80000"/>
              </a:lnSpc>
              <a:defRPr/>
            </a:pPr>
            <a:endParaRPr lang="en-US" sz="2800" smtClean="0"/>
          </a:p>
          <a:p>
            <a:pPr eaLnBrk="1" hangingPunct="1">
              <a:lnSpc>
                <a:spcPct val="80000"/>
              </a:lnSpc>
              <a:defRPr/>
            </a:pPr>
            <a:endParaRPr lang="en-US" sz="2800" smtClean="0">
              <a:effectLst>
                <a:outerShdw blurRad="38100" dist="38100" dir="2700000" algn="tl">
                  <a:srgbClr val="C0C0C0"/>
                </a:outerShdw>
              </a:effectLst>
            </a:endParaRPr>
          </a:p>
          <a:p>
            <a:pPr eaLnBrk="1" hangingPunct="1">
              <a:lnSpc>
                <a:spcPct val="80000"/>
              </a:lnSpc>
              <a:defRPr/>
            </a:pPr>
            <a:endParaRPr lang="th-TH" sz="2800"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7" name="Rectangle 2"/>
          <p:cNvSpPr>
            <a:spLocks noGrp="1" noChangeArrowheads="1"/>
          </p:cNvSpPr>
          <p:nvPr>
            <p:ph type="title" idx="4294967295"/>
          </p:nvPr>
        </p:nvSpPr>
        <p:spPr>
          <a:xfrm>
            <a:off x="1692275" y="274638"/>
            <a:ext cx="6994525" cy="944562"/>
          </a:xfrm>
        </p:spPr>
        <p:txBody>
          <a:bodyPr anchor="t"/>
          <a:lstStyle/>
          <a:p>
            <a:pPr eaLnBrk="1" hangingPunct="1"/>
            <a:r>
              <a:rPr lang="en-US" sz="4000" smtClean="0"/>
              <a:t>Example: Right to Decent Work</a:t>
            </a:r>
            <a:endParaRPr lang="th-TH" sz="4000" smtClean="0">
              <a:ea typeface="Angsana New"/>
            </a:endParaRPr>
          </a:p>
        </p:txBody>
      </p:sp>
      <p:sp>
        <p:nvSpPr>
          <p:cNvPr id="901123" name="Rectangle 3"/>
          <p:cNvSpPr>
            <a:spLocks noGrp="1" noChangeArrowheads="1"/>
          </p:cNvSpPr>
          <p:nvPr>
            <p:ph type="body" idx="4294967295"/>
          </p:nvPr>
        </p:nvSpPr>
        <p:spPr/>
        <p:txBody>
          <a:bodyPr/>
          <a:lstStyle/>
          <a:p>
            <a:pPr eaLnBrk="1" hangingPunct="1">
              <a:lnSpc>
                <a:spcPct val="80000"/>
              </a:lnSpc>
              <a:defRPr/>
            </a:pPr>
            <a:r>
              <a:rPr lang="en-US" sz="2800" b="1" smtClean="0"/>
              <a:t>Freely accepted – no forced or compulsory labour </a:t>
            </a:r>
            <a:r>
              <a:rPr lang="en-US" sz="2800" smtClean="0"/>
              <a:t>(</a:t>
            </a:r>
            <a:r>
              <a:rPr lang="en-US" sz="2800" i="1" smtClean="0"/>
              <a:t>ILO Conventions Nos 29 and 105</a:t>
            </a:r>
            <a:r>
              <a:rPr lang="en-US" sz="2800" smtClean="0"/>
              <a:t>)</a:t>
            </a:r>
          </a:p>
          <a:p>
            <a:pPr eaLnBrk="1" hangingPunct="1">
              <a:lnSpc>
                <a:spcPct val="80000"/>
              </a:lnSpc>
              <a:defRPr/>
            </a:pPr>
            <a:r>
              <a:rPr lang="en-US" sz="2800" b="1" smtClean="0"/>
              <a:t>Available – full employment </a:t>
            </a:r>
            <a:r>
              <a:rPr lang="en-US" sz="2800" smtClean="0"/>
              <a:t>(work for all available for and seeking work) (</a:t>
            </a:r>
            <a:r>
              <a:rPr lang="en-US" sz="2800" i="1" smtClean="0"/>
              <a:t>ILO Convention No. 122</a:t>
            </a:r>
            <a:r>
              <a:rPr lang="en-US" sz="2800" smtClean="0"/>
              <a:t>)</a:t>
            </a:r>
            <a:endParaRPr lang="en-US" sz="2800" b="1" smtClean="0"/>
          </a:p>
          <a:p>
            <a:pPr eaLnBrk="1" hangingPunct="1">
              <a:lnSpc>
                <a:spcPct val="80000"/>
              </a:lnSpc>
              <a:defRPr/>
            </a:pPr>
            <a:r>
              <a:rPr lang="en-US" sz="2800" b="1" smtClean="0"/>
              <a:t>Accessibility – Non-discrimination</a:t>
            </a:r>
            <a:r>
              <a:rPr lang="en-US" sz="2800" smtClean="0"/>
              <a:t> (</a:t>
            </a:r>
            <a:r>
              <a:rPr lang="en-US" sz="2800" i="1" smtClean="0"/>
              <a:t>ILO Convention No. 111)</a:t>
            </a:r>
            <a:endParaRPr lang="en-US" sz="2800" b="1" i="1" smtClean="0"/>
          </a:p>
          <a:p>
            <a:pPr eaLnBrk="1" hangingPunct="1">
              <a:lnSpc>
                <a:spcPct val="80000"/>
              </a:lnSpc>
              <a:defRPr/>
            </a:pPr>
            <a:r>
              <a:rPr lang="en-US" sz="2800" b="1" smtClean="0"/>
              <a:t>Acceptability</a:t>
            </a:r>
            <a:r>
              <a:rPr lang="en-US" sz="2800" smtClean="0"/>
              <a:t> -  </a:t>
            </a:r>
            <a:r>
              <a:rPr lang="en-US" sz="2800" b="1" smtClean="0"/>
              <a:t>Freedom of choice </a:t>
            </a:r>
            <a:r>
              <a:rPr lang="en-US" sz="2800" smtClean="0"/>
              <a:t>for job well suited (</a:t>
            </a:r>
            <a:r>
              <a:rPr lang="en-US" sz="2800" i="1" smtClean="0"/>
              <a:t>ILO Convention No. 122</a:t>
            </a:r>
            <a:r>
              <a:rPr lang="en-US" sz="2800" smtClean="0"/>
              <a:t>)</a:t>
            </a:r>
            <a:endParaRPr lang="en-US" sz="2800" b="1" smtClean="0"/>
          </a:p>
          <a:p>
            <a:pPr eaLnBrk="1" hangingPunct="1">
              <a:lnSpc>
                <a:spcPct val="80000"/>
              </a:lnSpc>
              <a:defRPr/>
            </a:pPr>
            <a:r>
              <a:rPr lang="en-US" sz="2800" b="1" smtClean="0"/>
              <a:t>Quality</a:t>
            </a:r>
            <a:r>
              <a:rPr lang="en-US" sz="2800" smtClean="0"/>
              <a:t>  - </a:t>
            </a:r>
            <a:r>
              <a:rPr lang="en-US" sz="2800" b="1" smtClean="0"/>
              <a:t>“decent” </a:t>
            </a:r>
            <a:r>
              <a:rPr lang="en-US" sz="2800" smtClean="0"/>
              <a:t> (respect for fundamental rights of workers.  Right to safe working conditions, to form trade unions, to equal pay, sustainable livelihoods, etc)</a:t>
            </a:r>
          </a:p>
          <a:p>
            <a:pPr eaLnBrk="1" hangingPunct="1">
              <a:lnSpc>
                <a:spcPct val="80000"/>
              </a:lnSpc>
              <a:defRPr/>
            </a:pPr>
            <a:endParaRPr lang="en-US" sz="2800" smtClean="0"/>
          </a:p>
          <a:p>
            <a:pPr eaLnBrk="1" hangingPunct="1">
              <a:lnSpc>
                <a:spcPct val="80000"/>
              </a:lnSpc>
              <a:defRPr/>
            </a:pPr>
            <a:endParaRPr lang="en-US" sz="2800" smtClean="0">
              <a:effectLst>
                <a:outerShdw blurRad="38100" dist="38100" dir="2700000" algn="tl">
                  <a:srgbClr val="C0C0C0"/>
                </a:outerShdw>
              </a:effectLst>
            </a:endParaRPr>
          </a:p>
          <a:p>
            <a:pPr eaLnBrk="1" hangingPunct="1">
              <a:lnSpc>
                <a:spcPct val="80000"/>
              </a:lnSpc>
              <a:defRPr/>
            </a:pPr>
            <a:endParaRPr lang="th-TH" sz="2800" smtClean="0">
              <a:ea typeface="Cordia New"/>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p:cNvSpPr>
          <p:nvPr>
            <p:ph type="title" idx="4294967295"/>
          </p:nvPr>
        </p:nvSpPr>
        <p:spPr/>
        <p:txBody>
          <a:bodyPr/>
          <a:lstStyle/>
          <a:p>
            <a:pPr eaLnBrk="1" hangingPunct="1">
              <a:defRPr/>
            </a:pPr>
            <a:r>
              <a:rPr lang="en-US" smtClean="0">
                <a:effectLst>
                  <a:outerShdw blurRad="38100" dist="38100" dir="2700000" algn="tl">
                    <a:srgbClr val="C0C0C0"/>
                  </a:outerShdw>
                </a:effectLst>
              </a:rPr>
              <a:t>Human Rights Principles</a:t>
            </a:r>
          </a:p>
        </p:txBody>
      </p:sp>
      <p:sp>
        <p:nvSpPr>
          <p:cNvPr id="62466" name="Rectangle 3"/>
          <p:cNvSpPr>
            <a:spLocks noGrp="1"/>
          </p:cNvSpPr>
          <p:nvPr>
            <p:ph type="body" sz="half" idx="4294967295"/>
          </p:nvPr>
        </p:nvSpPr>
        <p:spPr>
          <a:xfrm>
            <a:off x="1476375" y="1557338"/>
            <a:ext cx="4038600" cy="4525962"/>
          </a:xfrm>
        </p:spPr>
        <p:txBody>
          <a:bodyPr/>
          <a:lstStyle/>
          <a:p>
            <a:pPr eaLnBrk="1" hangingPunct="1"/>
            <a:r>
              <a:rPr lang="en-US" sz="2400" b="1" smtClean="0">
                <a:solidFill>
                  <a:srgbClr val="009900"/>
                </a:solidFill>
              </a:rPr>
              <a:t>Universality and inalienability</a:t>
            </a:r>
          </a:p>
          <a:p>
            <a:pPr eaLnBrk="1" hangingPunct="1"/>
            <a:r>
              <a:rPr lang="en-US" sz="2400" b="1" smtClean="0">
                <a:solidFill>
                  <a:srgbClr val="009900"/>
                </a:solidFill>
              </a:rPr>
              <a:t>Indivisibility </a:t>
            </a:r>
          </a:p>
          <a:p>
            <a:pPr eaLnBrk="1" hangingPunct="1"/>
            <a:r>
              <a:rPr lang="en-US" sz="2400" b="1" smtClean="0">
                <a:solidFill>
                  <a:srgbClr val="009900"/>
                </a:solidFill>
              </a:rPr>
              <a:t>Interdependence and Inter-relatedness</a:t>
            </a:r>
          </a:p>
          <a:p>
            <a:pPr eaLnBrk="1" hangingPunct="1"/>
            <a:r>
              <a:rPr lang="en-US" sz="2400" smtClean="0"/>
              <a:t>Equality and non-discrimination</a:t>
            </a:r>
          </a:p>
          <a:p>
            <a:pPr eaLnBrk="1" hangingPunct="1"/>
            <a:r>
              <a:rPr lang="en-US" sz="2400" smtClean="0"/>
              <a:t>Participation and inclusion</a:t>
            </a:r>
          </a:p>
          <a:p>
            <a:pPr eaLnBrk="1" hangingPunct="1"/>
            <a:r>
              <a:rPr lang="en-US" sz="2400" smtClean="0"/>
              <a:t>Accountability and rule of law</a:t>
            </a:r>
          </a:p>
        </p:txBody>
      </p:sp>
      <p:pic>
        <p:nvPicPr>
          <p:cNvPr id="62467" name="Picture 4" descr="MCj03839580000[1]"/>
          <p:cNvPicPr>
            <a:picLocks noGrp="1" noChangeAspect="1" noChangeArrowheads="1"/>
          </p:cNvPicPr>
          <p:nvPr>
            <p:ph type="body" sz="half" idx="4294967295"/>
          </p:nvPr>
        </p:nvPicPr>
        <p:blipFill>
          <a:blip r:embed="rId3"/>
          <a:srcRect/>
          <a:stretch>
            <a:fillRect/>
          </a:stretch>
        </p:blipFill>
        <p:spPr>
          <a:xfrm>
            <a:off x="6877050" y="1916113"/>
            <a:ext cx="1603375" cy="1300162"/>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8898" name="Rectangle 2"/>
          <p:cNvSpPr>
            <a:spLocks noGrp="1" noChangeArrowheads="1"/>
          </p:cNvSpPr>
          <p:nvPr>
            <p:ph type="title" idx="4294967295"/>
          </p:nvPr>
        </p:nvSpPr>
        <p:spPr>
          <a:xfrm>
            <a:off x="1476375" y="260350"/>
            <a:ext cx="6851650" cy="922338"/>
          </a:xfrm>
          <a:extLst/>
        </p:spPr>
        <p:txBody>
          <a:bodyPr/>
          <a:lstStyle/>
          <a:p>
            <a:pPr eaLnBrk="1" hangingPunct="1">
              <a:defRPr/>
            </a:pPr>
            <a:r>
              <a:rPr lang="en-US" smtClean="0">
                <a:effectLst>
                  <a:outerShdw blurRad="38100" dist="38100" dir="2700000" algn="tl">
                    <a:srgbClr val="C0C0C0"/>
                  </a:outerShdw>
                </a:effectLst>
              </a:rPr>
              <a:t>Group Exercise</a:t>
            </a:r>
          </a:p>
        </p:txBody>
      </p:sp>
      <p:sp>
        <p:nvSpPr>
          <p:cNvPr id="64514" name="Rectangle 3"/>
          <p:cNvSpPr>
            <a:spLocks noGrp="1" noChangeArrowheads="1"/>
          </p:cNvSpPr>
          <p:nvPr>
            <p:ph type="body" idx="4294967295"/>
          </p:nvPr>
        </p:nvSpPr>
        <p:spPr/>
        <p:txBody>
          <a:bodyPr/>
          <a:lstStyle/>
          <a:p>
            <a:pPr eaLnBrk="1" hangingPunct="1">
              <a:buFont typeface="Arial" charset="0"/>
              <a:buNone/>
            </a:pPr>
            <a:r>
              <a:rPr lang="en-GB" sz="2800" b="1" smtClean="0"/>
              <a:t>Exercise: Human Rights Principles</a:t>
            </a:r>
          </a:p>
          <a:p>
            <a:pPr eaLnBrk="1" hangingPunct="1">
              <a:buFont typeface="Arial" charset="0"/>
              <a:buNone/>
            </a:pPr>
            <a:endParaRPr lang="en-US" sz="2400" smtClean="0"/>
          </a:p>
          <a:p>
            <a:pPr eaLnBrk="1" hangingPunct="1"/>
            <a:r>
              <a:rPr lang="en-GB" sz="2400" b="1" smtClean="0">
                <a:solidFill>
                  <a:srgbClr val="FF0000"/>
                </a:solidFill>
              </a:rPr>
              <a:t>Equality and non-discrimination</a:t>
            </a:r>
            <a:endParaRPr lang="es-ES" sz="2400" smtClean="0">
              <a:solidFill>
                <a:srgbClr val="FF0000"/>
              </a:solidFill>
            </a:endParaRPr>
          </a:p>
          <a:p>
            <a:pPr eaLnBrk="1" hangingPunct="1"/>
            <a:r>
              <a:rPr lang="en-GB" sz="2400" b="1" smtClean="0">
                <a:solidFill>
                  <a:srgbClr val="FF0000"/>
                </a:solidFill>
              </a:rPr>
              <a:t>Participation and Inclusion</a:t>
            </a:r>
            <a:endParaRPr lang="es-ES" sz="2400" smtClean="0">
              <a:solidFill>
                <a:srgbClr val="FF0000"/>
              </a:solidFill>
            </a:endParaRPr>
          </a:p>
          <a:p>
            <a:pPr eaLnBrk="1" hangingPunct="1"/>
            <a:r>
              <a:rPr lang="en-GB" sz="2400" b="1" smtClean="0">
                <a:solidFill>
                  <a:srgbClr val="FF0000"/>
                </a:solidFill>
              </a:rPr>
              <a:t>Accountability and the Rule of Law</a:t>
            </a:r>
          </a:p>
          <a:p>
            <a:pPr eaLnBrk="1" hangingPunct="1">
              <a:buFont typeface="Arial" charset="0"/>
              <a:buNone/>
            </a:pPr>
            <a:endParaRPr lang="en-US" sz="2400" smtClean="0">
              <a:solidFill>
                <a:srgbClr val="FF0000"/>
              </a:solidFill>
            </a:endParaRPr>
          </a:p>
          <a:p>
            <a:pPr eaLnBrk="1" hangingPunct="1">
              <a:buFont typeface="Arial" charset="0"/>
              <a:buNone/>
            </a:pPr>
            <a:r>
              <a:rPr lang="en-GB" sz="2400" b="1" smtClean="0"/>
              <a:t>Unpack the meaning of the Principles (6 groups)</a:t>
            </a:r>
          </a:p>
          <a:p>
            <a:pPr eaLnBrk="1" hangingPunct="1">
              <a:buFont typeface="Arial" charset="0"/>
              <a:buNone/>
            </a:pPr>
            <a:endParaRPr lang="en-GB" sz="2400" b="1" smtClean="0"/>
          </a:p>
          <a:p>
            <a:pPr eaLnBrk="1" hangingPunct="1"/>
            <a:r>
              <a:rPr lang="en-GB" sz="2400" b="1" smtClean="0"/>
              <a:t>Develop maximum 3 questions to address the unpacked content of the principles in a manner that can be used while devising a program</a:t>
            </a:r>
            <a:endParaRPr lang="en-US" sz="2400" b="1"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561" name="Title 1"/>
          <p:cNvSpPr>
            <a:spLocks noGrp="1"/>
          </p:cNvSpPr>
          <p:nvPr>
            <p:ph type="title" idx="4294967295"/>
          </p:nvPr>
        </p:nvSpPr>
        <p:spPr/>
        <p:txBody>
          <a:bodyPr/>
          <a:lstStyle/>
          <a:p>
            <a:pPr eaLnBrk="1" hangingPunct="1"/>
            <a:r>
              <a:rPr lang="en-US" smtClean="0"/>
              <a:t>Group Work Option 1</a:t>
            </a:r>
          </a:p>
        </p:txBody>
      </p:sp>
      <p:sp>
        <p:nvSpPr>
          <p:cNvPr id="66562" name="Content Placeholder 2"/>
          <p:cNvSpPr>
            <a:spLocks noGrp="1"/>
          </p:cNvSpPr>
          <p:nvPr>
            <p:ph idx="4294967295"/>
          </p:nvPr>
        </p:nvSpPr>
        <p:spPr/>
        <p:txBody>
          <a:bodyPr/>
          <a:lstStyle/>
          <a:p>
            <a:pPr eaLnBrk="1" hangingPunct="1">
              <a:buFont typeface="Arial" charset="0"/>
              <a:buNone/>
            </a:pPr>
            <a:r>
              <a:rPr lang="en-US" sz="2000" smtClean="0"/>
              <a:t>At your tables take one of the three programming principles: </a:t>
            </a:r>
          </a:p>
          <a:p>
            <a:pPr eaLnBrk="1" hangingPunct="1"/>
            <a:r>
              <a:rPr lang="en-US" sz="2000" smtClean="0"/>
              <a:t>Equality and Non discrimination</a:t>
            </a:r>
          </a:p>
          <a:p>
            <a:pPr eaLnBrk="1" hangingPunct="1"/>
            <a:r>
              <a:rPr lang="en-US" sz="2000" smtClean="0"/>
              <a:t>Participation and Inclusion and </a:t>
            </a:r>
          </a:p>
          <a:p>
            <a:pPr eaLnBrk="1" hangingPunct="1"/>
            <a:r>
              <a:rPr lang="en-US" sz="2000" smtClean="0"/>
              <a:t>Accountability  and the rule of law</a:t>
            </a:r>
          </a:p>
          <a:p>
            <a:pPr eaLnBrk="1" hangingPunct="1">
              <a:buFont typeface="Arial" charset="0"/>
              <a:buNone/>
            </a:pPr>
            <a:endParaRPr lang="en-US" sz="2000" smtClean="0"/>
          </a:p>
          <a:p>
            <a:pPr eaLnBrk="1" hangingPunct="1">
              <a:buFont typeface="Arial" charset="0"/>
              <a:buNone/>
            </a:pPr>
            <a:r>
              <a:rPr lang="en-US" sz="2000" smtClean="0"/>
              <a:t>1) How are you and the UNCT are already promoting this principle your work;</a:t>
            </a:r>
          </a:p>
          <a:p>
            <a:pPr eaLnBrk="1" hangingPunct="1">
              <a:buFont typeface="Arial" charset="0"/>
              <a:buNone/>
            </a:pPr>
            <a:r>
              <a:rPr lang="en-US" sz="2000" smtClean="0"/>
              <a:t>2) What more could you do to promote this principle in your work;</a:t>
            </a:r>
          </a:p>
          <a:p>
            <a:pPr eaLnBrk="1" hangingPunct="1">
              <a:buFont typeface="Arial" charset="0"/>
              <a:buNone/>
            </a:pPr>
            <a:r>
              <a:rPr lang="en-US" sz="2000" smtClean="0"/>
              <a:t>3) What challenges do you face in doing so;</a:t>
            </a:r>
          </a:p>
          <a:p>
            <a:pPr eaLnBrk="1" hangingPunct="1">
              <a:buFont typeface="Arial" charset="0"/>
              <a:buNone/>
            </a:pPr>
            <a:r>
              <a:rPr lang="en-US" sz="2000" smtClean="0"/>
              <a:t>Be as practical and specific as possible and select examples to illustrate your answer to this question. Summarise this discussion in maximum one flipchart sheet </a:t>
            </a:r>
          </a:p>
          <a:p>
            <a:pPr eaLnBrk="1" hangingPunct="1">
              <a:buFont typeface="Arial" charset="0"/>
              <a:buNone/>
            </a:pPr>
            <a:endParaRPr lang="en-US" sz="2000" smtClean="0"/>
          </a:p>
          <a:p>
            <a:pPr algn="ctr" eaLnBrk="1" hangingPunct="1">
              <a:buFont typeface="Arial" charset="0"/>
              <a:buNone/>
            </a:pPr>
            <a:r>
              <a:rPr lang="en-US" sz="2000" smtClean="0"/>
              <a:t>You have 30 minutes!!</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68609" name="Title 1"/>
          <p:cNvSpPr>
            <a:spLocks noGrp="1"/>
          </p:cNvSpPr>
          <p:nvPr>
            <p:ph type="title" idx="4294967295"/>
          </p:nvPr>
        </p:nvSpPr>
        <p:spPr>
          <a:xfrm>
            <a:off x="914400" y="0"/>
            <a:ext cx="8229600" cy="738188"/>
          </a:xfrm>
        </p:spPr>
        <p:txBody>
          <a:bodyPr/>
          <a:lstStyle/>
          <a:p>
            <a:pPr eaLnBrk="1" hangingPunct="1"/>
            <a:r>
              <a:rPr lang="en-US" sz="4000" smtClean="0"/>
              <a:t>Option 2</a:t>
            </a:r>
          </a:p>
        </p:txBody>
      </p:sp>
      <p:graphicFrame>
        <p:nvGraphicFramePr>
          <p:cNvPr id="65539" name="Group 3"/>
          <p:cNvGraphicFramePr>
            <a:graphicFrameLocks noGrp="1"/>
          </p:cNvGraphicFramePr>
          <p:nvPr>
            <p:ph idx="4294967295"/>
          </p:nvPr>
        </p:nvGraphicFramePr>
        <p:xfrm>
          <a:off x="611188" y="765175"/>
          <a:ext cx="8229600" cy="5853430"/>
        </p:xfrm>
        <a:graphic>
          <a:graphicData uri="http://schemas.openxmlformats.org/drawingml/2006/table">
            <a:tbl>
              <a:tblPr/>
              <a:tblGrid>
                <a:gridCol w="4114800"/>
                <a:gridCol w="41148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rgbClr val="FFFFFF"/>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FFFF"/>
                          </a:solidFill>
                          <a:effectLst/>
                          <a:latin typeface="Calibri" pitchFamily="34" charset="0"/>
                          <a:cs typeface="Arial" charset="0"/>
                        </a:rPr>
                        <a:t>In contradiction with the following Principle: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“Human rights are an invention from the West: our values are different”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“This criminal gave up his rights when he decided to introduce cocaine in our country”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“The right to food is more important than freedom of expression: first to eat and then to give opinions”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“The right to food is not related to the right to education or with the right to political participation”</a:t>
                      </a:r>
                      <a:r>
                        <a:rPr kumimoji="0" lang="fr-FR" sz="1800" b="0" i="0" u="none" strike="noStrike" cap="none" normalizeH="0" baseline="0" smtClean="0">
                          <a:ln>
                            <a:noFill/>
                          </a:ln>
                          <a:solidFill>
                            <a:srgbClr val="000000"/>
                          </a:solidFill>
                          <a:effectLst/>
                          <a:latin typeface="Calibri" pitchFamily="34" charset="0"/>
                          <a:cs typeface="Arial" charset="0"/>
                        </a:rPr>
                        <a:t> </a:t>
                      </a:r>
                      <a:endParaRPr kumimoji="0" lang="en-U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41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“Men contribute more than women to the development of our society”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Calibri" pitchFamily="34" charset="0"/>
                          <a:cs typeface="Arial" charset="0"/>
                        </a:rPr>
                        <a:t>“What do you want me to do if that teacher raped this girl: we do not have enough teachers and his is a good teacher” Staff from Ministry of Education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0000"/>
                        </a:solidFill>
                        <a:effectLst/>
                        <a:latin typeface="Calibri" pitchFamily="34"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0657" name="Title 16"/>
          <p:cNvSpPr>
            <a:spLocks noGrp="1"/>
          </p:cNvSpPr>
          <p:nvPr>
            <p:ph type="title" idx="4294967295"/>
          </p:nvPr>
        </p:nvSpPr>
        <p:spPr>
          <a:xfrm>
            <a:off x="914400" y="260350"/>
            <a:ext cx="8229600" cy="1143000"/>
          </a:xfrm>
        </p:spPr>
        <p:txBody>
          <a:bodyPr/>
          <a:lstStyle/>
          <a:p>
            <a:pPr eaLnBrk="1" hangingPunct="1"/>
            <a:r>
              <a:rPr lang="en-US" altLang="ja-JP" sz="4000" b="1" smtClean="0">
                <a:cs typeface="ＭＳ Ｐゴシック"/>
              </a:rPr>
              <a:t>Universality and inalienability</a:t>
            </a:r>
            <a:endParaRPr kumimoji="1" lang="ja-JP" altLang="en-US" sz="4000" b="1" smtClean="0">
              <a:cs typeface="ＭＳ Ｐゴシック"/>
            </a:endParaRPr>
          </a:p>
        </p:txBody>
      </p:sp>
      <p:sp>
        <p:nvSpPr>
          <p:cNvPr id="70658" name="Content Placeholder 17"/>
          <p:cNvSpPr>
            <a:spLocks noGrp="1"/>
          </p:cNvSpPr>
          <p:nvPr>
            <p:ph idx="4294967295"/>
          </p:nvPr>
        </p:nvSpPr>
        <p:spPr/>
        <p:txBody>
          <a:bodyPr/>
          <a:lstStyle/>
          <a:p>
            <a:pPr eaLnBrk="1" hangingPunct="1">
              <a:buFontTx/>
              <a:buNone/>
            </a:pPr>
            <a:r>
              <a:rPr lang="en-US" altLang="ja-JP" sz="3000" b="1" smtClean="0">
                <a:cs typeface="ＭＳ Ｐゴシック"/>
              </a:rPr>
              <a:t>This principle requires …</a:t>
            </a:r>
            <a:endParaRPr lang="ja-JP" altLang="en-US" sz="3000" b="1" smtClean="0">
              <a:cs typeface="ＭＳ Ｐゴシック"/>
            </a:endParaRPr>
          </a:p>
          <a:p>
            <a:pPr eaLnBrk="1" hangingPunct="1"/>
            <a:r>
              <a:rPr lang="en-US" altLang="ja-JP" sz="3000" smtClean="0">
                <a:cs typeface="ＭＳ Ｐゴシック"/>
              </a:rPr>
              <a:t>That no one is left out or excluded from human rights</a:t>
            </a:r>
            <a:endParaRPr lang="ja-JP" altLang="en-US" sz="3000" smtClean="0">
              <a:cs typeface="ＭＳ Ｐゴシック"/>
            </a:endParaRPr>
          </a:p>
          <a:p>
            <a:pPr eaLnBrk="1" hangingPunct="1">
              <a:buFontTx/>
              <a:buNone/>
            </a:pPr>
            <a:r>
              <a:rPr lang="en-US" altLang="ja-JP" sz="3000" b="1" smtClean="0">
                <a:cs typeface="ＭＳ Ｐゴシック"/>
              </a:rPr>
              <a:t>Programming implications:</a:t>
            </a:r>
            <a:endParaRPr lang="ja-JP" altLang="en-US" sz="3000" b="1" smtClean="0">
              <a:cs typeface="ＭＳ Ｐゴシック"/>
            </a:endParaRPr>
          </a:p>
          <a:p>
            <a:pPr eaLnBrk="1" hangingPunct="1"/>
            <a:r>
              <a:rPr lang="en-US" altLang="ja-JP" sz="3000" smtClean="0">
                <a:cs typeface="ＭＳ Ｐゴシック"/>
              </a:rPr>
              <a:t>Public policies and programmes should have:</a:t>
            </a:r>
          </a:p>
          <a:p>
            <a:pPr lvl="1" eaLnBrk="1" hangingPunct="1"/>
            <a:r>
              <a:rPr lang="en-US" altLang="ja-JP" sz="2600" smtClean="0">
                <a:cs typeface="ＭＳ Ｐゴシック"/>
              </a:rPr>
              <a:t>Disaggregated data to identify difficult cases of exclusion and marginalization</a:t>
            </a:r>
          </a:p>
          <a:p>
            <a:pPr lvl="1" eaLnBrk="1" hangingPunct="1"/>
            <a:r>
              <a:rPr lang="en-US" altLang="ja-JP" sz="2600" smtClean="0">
                <a:cs typeface="ＭＳ Ｐゴシック"/>
              </a:rPr>
              <a:t>Specific strategies in response to this caseload (e.g. polio vaccination campaigns)</a:t>
            </a:r>
            <a:endParaRPr lang="ja-JP" altLang="en-US" sz="2600" smtClean="0">
              <a:cs typeface="ＭＳ Ｐゴシック"/>
            </a:endParaRPr>
          </a:p>
          <a:p>
            <a:pPr eaLnBrk="1" hangingPunct="1"/>
            <a:endParaRPr kumimoji="1" lang="ja-JP" altLang="en-US" sz="3000" smtClean="0">
              <a:cs typeface="ＭＳ Ｐゴシック"/>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2705" name="Title 15"/>
          <p:cNvSpPr>
            <a:spLocks noGrp="1"/>
          </p:cNvSpPr>
          <p:nvPr>
            <p:ph type="title" idx="4294967295"/>
          </p:nvPr>
        </p:nvSpPr>
        <p:spPr>
          <a:xfrm>
            <a:off x="1187450" y="260350"/>
            <a:ext cx="8229600" cy="1143000"/>
          </a:xfrm>
        </p:spPr>
        <p:txBody>
          <a:bodyPr/>
          <a:lstStyle/>
          <a:p>
            <a:pPr eaLnBrk="1" hangingPunct="1"/>
            <a:r>
              <a:rPr kumimoji="1" lang="en-US" altLang="ja-JP" sz="4000" b="1" smtClean="0">
                <a:cs typeface="ＭＳ Ｐゴシック"/>
              </a:rPr>
              <a:t>Indivisibility and interrelatedness</a:t>
            </a:r>
            <a:endParaRPr kumimoji="1" lang="ja-JP" altLang="en-US" sz="4000" b="1" smtClean="0">
              <a:cs typeface="ＭＳ Ｐゴシック"/>
            </a:endParaRPr>
          </a:p>
        </p:txBody>
      </p:sp>
      <p:sp>
        <p:nvSpPr>
          <p:cNvPr id="72706" name="Content Placeholder 16"/>
          <p:cNvSpPr>
            <a:spLocks noGrp="1"/>
          </p:cNvSpPr>
          <p:nvPr>
            <p:ph idx="4294967295"/>
          </p:nvPr>
        </p:nvSpPr>
        <p:spPr/>
        <p:txBody>
          <a:bodyPr/>
          <a:lstStyle/>
          <a:p>
            <a:pPr eaLnBrk="1" hangingPunct="1">
              <a:lnSpc>
                <a:spcPct val="80000"/>
              </a:lnSpc>
              <a:buFontTx/>
              <a:buNone/>
            </a:pPr>
            <a:r>
              <a:rPr lang="en-US" altLang="ja-JP" sz="2200" b="1" smtClean="0">
                <a:cs typeface="ＭＳ Ｐゴシック"/>
              </a:rPr>
              <a:t>This principle requires …</a:t>
            </a:r>
            <a:endParaRPr lang="ja-JP" altLang="en-US" sz="2200" b="1" smtClean="0">
              <a:cs typeface="ＭＳ Ｐゴシック"/>
            </a:endParaRPr>
          </a:p>
          <a:p>
            <a:pPr eaLnBrk="1" hangingPunct="1">
              <a:lnSpc>
                <a:spcPct val="80000"/>
              </a:lnSpc>
            </a:pPr>
            <a:r>
              <a:rPr lang="en-US" altLang="ja-JP" sz="2200" smtClean="0">
                <a:cs typeface="ＭＳ Ｐゴシック"/>
              </a:rPr>
              <a:t>Equal recognition and protection of rights</a:t>
            </a:r>
            <a:endParaRPr lang="ja-JP" altLang="en-US" sz="2200" smtClean="0">
              <a:cs typeface="ＭＳ Ｐゴシック"/>
            </a:endParaRPr>
          </a:p>
          <a:p>
            <a:pPr eaLnBrk="1" hangingPunct="1">
              <a:lnSpc>
                <a:spcPct val="80000"/>
              </a:lnSpc>
              <a:buFontTx/>
              <a:buNone/>
            </a:pPr>
            <a:r>
              <a:rPr lang="en-US" altLang="ja-JP" sz="2200" b="1" smtClean="0">
                <a:cs typeface="ＭＳ Ｐゴシック"/>
              </a:rPr>
              <a:t>Programming implications:</a:t>
            </a:r>
            <a:endParaRPr lang="ja-JP" altLang="en-US" sz="2200" b="1" smtClean="0">
              <a:cs typeface="ＭＳ Ｐゴシック"/>
            </a:endParaRPr>
          </a:p>
          <a:p>
            <a:pPr eaLnBrk="1" hangingPunct="1">
              <a:lnSpc>
                <a:spcPct val="80000"/>
              </a:lnSpc>
            </a:pPr>
            <a:r>
              <a:rPr lang="en-US" altLang="ja-JP" sz="2200" smtClean="0">
                <a:cs typeface="ＭＳ Ｐゴシック"/>
              </a:rPr>
              <a:t>Legal frameworks:</a:t>
            </a:r>
          </a:p>
          <a:p>
            <a:pPr lvl="1" eaLnBrk="1" hangingPunct="1">
              <a:lnSpc>
                <a:spcPct val="80000"/>
              </a:lnSpc>
            </a:pPr>
            <a:r>
              <a:rPr lang="en-US" altLang="ja-JP" sz="2000" smtClean="0">
                <a:cs typeface="ＭＳ Ｐゴシック"/>
              </a:rPr>
              <a:t>Should not privilege the protection of certain rights to the detriment of others</a:t>
            </a:r>
          </a:p>
          <a:p>
            <a:pPr eaLnBrk="1" hangingPunct="1">
              <a:lnSpc>
                <a:spcPct val="80000"/>
              </a:lnSpc>
            </a:pPr>
            <a:r>
              <a:rPr lang="en-US" altLang="ja-JP" sz="2200" smtClean="0">
                <a:cs typeface="ＭＳ Ｐゴシック"/>
              </a:rPr>
              <a:t>Public policies:</a:t>
            </a:r>
          </a:p>
          <a:p>
            <a:pPr lvl="1" eaLnBrk="1" hangingPunct="1">
              <a:lnSpc>
                <a:spcPct val="80000"/>
              </a:lnSpc>
            </a:pPr>
            <a:r>
              <a:rPr lang="en-US" altLang="ja-JP" sz="2000" smtClean="0">
                <a:cs typeface="ＭＳ Ｐゴシック"/>
              </a:rPr>
              <a:t>Should be based on holistic analysis of development problems and provide integral and multi-sectoral responses</a:t>
            </a:r>
          </a:p>
          <a:p>
            <a:pPr eaLnBrk="1" hangingPunct="1">
              <a:lnSpc>
                <a:spcPct val="80000"/>
              </a:lnSpc>
            </a:pPr>
            <a:r>
              <a:rPr lang="en-US" altLang="ja-JP" sz="2200" smtClean="0">
                <a:cs typeface="ＭＳ Ｐゴシック"/>
              </a:rPr>
              <a:t>State institutions:</a:t>
            </a:r>
          </a:p>
          <a:p>
            <a:pPr lvl="1" eaLnBrk="1" hangingPunct="1">
              <a:lnSpc>
                <a:spcPct val="80000"/>
              </a:lnSpc>
            </a:pPr>
            <a:r>
              <a:rPr lang="en-US" altLang="ja-JP" sz="2000" smtClean="0">
                <a:cs typeface="ＭＳ Ｐゴシック"/>
              </a:rPr>
              <a:t>Ensure inter-institutional and multi-sectoral coordination</a:t>
            </a:r>
          </a:p>
          <a:p>
            <a:pPr lvl="1" eaLnBrk="1" hangingPunct="1">
              <a:lnSpc>
                <a:spcPct val="80000"/>
              </a:lnSpc>
            </a:pPr>
            <a:r>
              <a:rPr lang="en-US" altLang="ja-JP" sz="2000" smtClean="0">
                <a:cs typeface="ＭＳ Ｐゴシック"/>
              </a:rPr>
              <a:t>Include those institutions in charge of protection, monitoring and accountability</a:t>
            </a:r>
            <a:endParaRPr lang="ja-JP" altLang="en-US" sz="2000" smtClean="0">
              <a:cs typeface="ＭＳ Ｐゴシック"/>
            </a:endParaRPr>
          </a:p>
          <a:p>
            <a:pPr eaLnBrk="1" hangingPunct="1">
              <a:lnSpc>
                <a:spcPct val="80000"/>
              </a:lnSpc>
              <a:buFontTx/>
              <a:buNone/>
            </a:pPr>
            <a:endParaRPr kumimoji="1" lang="ja-JP" altLang="en-US" sz="2200" smtClean="0">
              <a:cs typeface="ＭＳ Ｐゴシック"/>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p:txBody>
          <a:bodyPr/>
          <a:lstStyle/>
          <a:p>
            <a:pPr eaLnBrk="1" hangingPunct="1"/>
            <a:r>
              <a:rPr lang="en-US" smtClean="0"/>
              <a:t>Optional Exercise</a:t>
            </a:r>
          </a:p>
        </p:txBody>
      </p:sp>
      <p:sp>
        <p:nvSpPr>
          <p:cNvPr id="18434" name="Rectangle 3"/>
          <p:cNvSpPr>
            <a:spLocks noGrp="1" noChangeArrowheads="1"/>
          </p:cNvSpPr>
          <p:nvPr>
            <p:ph type="body" idx="4294967295"/>
          </p:nvPr>
        </p:nvSpPr>
        <p:spPr/>
        <p:txBody>
          <a:bodyPr/>
          <a:lstStyle/>
          <a:p>
            <a:pPr eaLnBrk="1" hangingPunct="1"/>
            <a:r>
              <a:rPr lang="en-US" smtClean="0"/>
              <a:t>An exercise on the UNDAF programming process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4753" name="Rectangle 2"/>
          <p:cNvSpPr>
            <a:spLocks noGrp="1" noChangeArrowheads="1"/>
          </p:cNvSpPr>
          <p:nvPr>
            <p:ph type="title" idx="4294967295"/>
          </p:nvPr>
        </p:nvSpPr>
        <p:spPr>
          <a:xfrm>
            <a:off x="914400" y="404813"/>
            <a:ext cx="8229600" cy="838200"/>
          </a:xfrm>
        </p:spPr>
        <p:txBody>
          <a:bodyPr/>
          <a:lstStyle/>
          <a:p>
            <a:pPr eaLnBrk="1" hangingPunct="1"/>
            <a:r>
              <a:rPr lang="en-US" sz="3200" b="1" smtClean="0">
                <a:latin typeface="Tahoma" pitchFamily="34" charset="0"/>
              </a:rPr>
              <a:t>Equality and Non discrimination</a:t>
            </a:r>
          </a:p>
        </p:txBody>
      </p:sp>
      <p:sp>
        <p:nvSpPr>
          <p:cNvPr id="80899" name="Rectangle 3"/>
          <p:cNvSpPr>
            <a:spLocks noChangeArrowheads="1"/>
          </p:cNvSpPr>
          <p:nvPr/>
        </p:nvSpPr>
        <p:spPr bwMode="auto">
          <a:xfrm>
            <a:off x="428625" y="1143000"/>
            <a:ext cx="8181975" cy="5292725"/>
          </a:xfrm>
          <a:prstGeom prst="rect">
            <a:avLst/>
          </a:prstGeom>
          <a:noFill/>
          <a:ln w="9525">
            <a:noFill/>
            <a:miter lim="800000"/>
            <a:headEnd/>
            <a:tailEnd/>
          </a:ln>
        </p:spPr>
        <p:txBody>
          <a:bodyPr>
            <a:spAutoFit/>
          </a:bodyPr>
          <a:lstStyle/>
          <a:p>
            <a:pPr algn="just">
              <a:lnSpc>
                <a:spcPct val="70000"/>
              </a:lnSpc>
              <a:spcBef>
                <a:spcPct val="50000"/>
              </a:spcBef>
              <a:buClr>
                <a:schemeClr val="tx2"/>
              </a:buClr>
              <a:buSzPct val="75000"/>
              <a:buFont typeface="Wingdings" pitchFamily="2" charset="2"/>
              <a:buNone/>
              <a:defRPr/>
            </a:pPr>
            <a:endParaRPr lang="en-US" dirty="0">
              <a:latin typeface="+mn-lt"/>
              <a:cs typeface="Arial" charset="0"/>
            </a:endParaRPr>
          </a:p>
          <a:p>
            <a:pPr algn="just">
              <a:lnSpc>
                <a:spcPct val="70000"/>
              </a:lnSpc>
              <a:spcBef>
                <a:spcPct val="50000"/>
              </a:spcBef>
              <a:buClr>
                <a:schemeClr val="tx2"/>
              </a:buClr>
              <a:buSzPct val="75000"/>
              <a:buFont typeface="Arial" pitchFamily="34" charset="0"/>
              <a:buChar char="•"/>
              <a:defRPr/>
            </a:pPr>
            <a:endParaRPr lang="en-US" dirty="0">
              <a:latin typeface="+mn-lt"/>
              <a:cs typeface="Arial" charset="0"/>
            </a:endParaRPr>
          </a:p>
          <a:p>
            <a:pPr>
              <a:lnSpc>
                <a:spcPct val="70000"/>
              </a:lnSpc>
              <a:spcBef>
                <a:spcPct val="50000"/>
              </a:spcBef>
              <a:buClr>
                <a:schemeClr val="tx2"/>
              </a:buClr>
              <a:buSzPct val="75000"/>
              <a:defRPr/>
            </a:pPr>
            <a:r>
              <a:rPr lang="en-US" altLang="ja-JP" sz="2200" b="1" dirty="0">
                <a:latin typeface="+mj-lt"/>
                <a:cs typeface="Arial" charset="0"/>
              </a:rPr>
              <a:t>This principle requires …</a:t>
            </a:r>
            <a:endParaRPr lang="ja-JP" altLang="en-US" sz="2200" b="1" dirty="0">
              <a:latin typeface="+mj-lt"/>
              <a:cs typeface="Arial" charset="0"/>
            </a:endParaRPr>
          </a:p>
          <a:p>
            <a:pPr>
              <a:lnSpc>
                <a:spcPct val="70000"/>
              </a:lnSpc>
              <a:spcBef>
                <a:spcPct val="50000"/>
              </a:spcBef>
              <a:buClr>
                <a:schemeClr val="tx2"/>
              </a:buClr>
              <a:buSzPct val="75000"/>
              <a:buFont typeface="Wingdings" pitchFamily="2" charset="2"/>
              <a:buNone/>
              <a:defRPr/>
            </a:pPr>
            <a:r>
              <a:rPr lang="en-US" altLang="ja-JP" sz="2200" dirty="0">
                <a:latin typeface="+mj-lt"/>
                <a:cs typeface="Arial" charset="0"/>
              </a:rPr>
              <a:t>Eradication of legal, institutional, interpersonal and structural discrimination</a:t>
            </a:r>
            <a:endParaRPr lang="ja-JP" altLang="en-US" sz="2200" dirty="0">
              <a:latin typeface="+mj-lt"/>
              <a:cs typeface="Arial" charset="0"/>
            </a:endParaRPr>
          </a:p>
          <a:p>
            <a:pPr algn="just">
              <a:lnSpc>
                <a:spcPct val="70000"/>
              </a:lnSpc>
              <a:spcBef>
                <a:spcPct val="50000"/>
              </a:spcBef>
              <a:buClr>
                <a:schemeClr val="tx2"/>
              </a:buClr>
              <a:buSzPct val="75000"/>
              <a:buFont typeface="Wingdings" pitchFamily="2" charset="2"/>
              <a:buNone/>
              <a:defRPr/>
            </a:pPr>
            <a:endParaRPr lang="en-US" dirty="0">
              <a:latin typeface="+mn-lt"/>
              <a:cs typeface="Arial" charset="0"/>
            </a:endParaRPr>
          </a:p>
          <a:p>
            <a:pPr algn="just">
              <a:lnSpc>
                <a:spcPct val="70000"/>
              </a:lnSpc>
              <a:spcBef>
                <a:spcPct val="50000"/>
              </a:spcBef>
              <a:buClr>
                <a:schemeClr val="tx2"/>
              </a:buClr>
              <a:buSzPct val="75000"/>
              <a:buFont typeface="Arial" pitchFamily="34" charset="0"/>
              <a:buChar char="•"/>
              <a:defRPr/>
            </a:pPr>
            <a:r>
              <a:rPr lang="en-US" dirty="0">
                <a:latin typeface="+mn-lt"/>
                <a:cs typeface="Arial" charset="0"/>
              </a:rPr>
              <a:t>Common to all human rights treaties - No one can be discriminated against on the grounds of sex, age, national or social origin, political or other opinion, disability, etc. </a:t>
            </a:r>
          </a:p>
          <a:p>
            <a:pPr algn="just">
              <a:lnSpc>
                <a:spcPct val="70000"/>
              </a:lnSpc>
              <a:spcBef>
                <a:spcPct val="50000"/>
              </a:spcBef>
              <a:buClr>
                <a:schemeClr val="tx2"/>
              </a:buClr>
              <a:buSzPct val="75000"/>
              <a:buFont typeface="Arial" pitchFamily="34" charset="0"/>
              <a:buChar char="•"/>
              <a:defRPr/>
            </a:pPr>
            <a:endParaRPr lang="en-US" dirty="0">
              <a:latin typeface="+mn-lt"/>
              <a:cs typeface="Arial" charset="0"/>
            </a:endParaRPr>
          </a:p>
          <a:p>
            <a:pPr algn="just">
              <a:lnSpc>
                <a:spcPct val="70000"/>
              </a:lnSpc>
              <a:spcBef>
                <a:spcPct val="50000"/>
              </a:spcBef>
              <a:buClr>
                <a:schemeClr val="tx2"/>
              </a:buClr>
              <a:buSzPct val="75000"/>
              <a:buFont typeface="Arial" pitchFamily="34" charset="0"/>
              <a:buChar char="•"/>
              <a:defRPr/>
            </a:pPr>
            <a:r>
              <a:rPr lang="en-US" dirty="0">
                <a:latin typeface="+mn-lt"/>
                <a:cs typeface="Arial" charset="0"/>
              </a:rPr>
              <a:t>Ensure that the rights of marginalized and disadvantaged groups are not overlooked (e.g. ethnic/religious minorities, indigenous peoples, women, children, elderly, persons with disabilities, etc), that their rights are safeguarded, and that they are encouraged to participate meaningfully in the development/recovery process</a:t>
            </a:r>
          </a:p>
          <a:p>
            <a:pPr algn="just">
              <a:lnSpc>
                <a:spcPct val="70000"/>
              </a:lnSpc>
              <a:spcBef>
                <a:spcPct val="50000"/>
              </a:spcBef>
              <a:buClr>
                <a:schemeClr val="tx2"/>
              </a:buClr>
              <a:buSzPct val="75000"/>
              <a:buFont typeface="Arial" pitchFamily="34" charset="0"/>
              <a:buChar char="•"/>
              <a:defRPr/>
            </a:pPr>
            <a:endParaRPr lang="en-US" dirty="0">
              <a:latin typeface="+mn-lt"/>
              <a:cs typeface="Arial" charset="0"/>
            </a:endParaRPr>
          </a:p>
          <a:p>
            <a:pPr algn="just">
              <a:lnSpc>
                <a:spcPct val="70000"/>
              </a:lnSpc>
              <a:spcBef>
                <a:spcPct val="50000"/>
              </a:spcBef>
              <a:buClr>
                <a:schemeClr val="tx2"/>
              </a:buClr>
              <a:buSzPct val="75000"/>
              <a:buFont typeface="Arial" pitchFamily="34" charset="0"/>
              <a:buChar char="•"/>
              <a:defRPr/>
            </a:pPr>
            <a:r>
              <a:rPr lang="en-US" dirty="0">
                <a:latin typeface="+mn-lt"/>
                <a:cs typeface="Arial" charset="0"/>
              </a:rPr>
              <a:t>While promoting non-discrimination, particular attention must be given to the most vulnerable – if everyone is treated equally, inequalities and disadvantages may not be addressed and may in fact be made worse. (e.g. most vulnerable among the poor – women, children, the elderly, low caste members, IDPs, etc.)</a:t>
            </a:r>
          </a:p>
          <a:p>
            <a:pPr algn="ctr">
              <a:lnSpc>
                <a:spcPct val="70000"/>
              </a:lnSpc>
              <a:spcBef>
                <a:spcPct val="50000"/>
              </a:spcBef>
              <a:buClr>
                <a:schemeClr val="tx2"/>
              </a:buClr>
              <a:buSzPct val="75000"/>
              <a:buFont typeface="Arial" pitchFamily="34" charset="0"/>
              <a:buChar char="•"/>
              <a:defRPr/>
            </a:pPr>
            <a:endParaRPr lang="en-US" sz="1700" b="1" dirty="0">
              <a:solidFill>
                <a:srgbClr val="6600FF"/>
              </a:solidFill>
              <a:latin typeface="Verdana" pitchFamily="34"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0899"/>
                                        </p:tgtEl>
                                        <p:attrNameLst>
                                          <p:attrName>style.visibility</p:attrName>
                                        </p:attrNameLst>
                                      </p:cBhvr>
                                      <p:to>
                                        <p:strVal val="visible"/>
                                      </p:to>
                                    </p:set>
                                    <p:anim calcmode="lin" valueType="num">
                                      <p:cBhvr additive="base">
                                        <p:cTn id="7" dur="500" fill="hold"/>
                                        <p:tgtEl>
                                          <p:spTgt spid="80899"/>
                                        </p:tgtEl>
                                        <p:attrNameLst>
                                          <p:attrName>ppt_x</p:attrName>
                                        </p:attrNameLst>
                                      </p:cBhvr>
                                      <p:tavLst>
                                        <p:tav tm="0">
                                          <p:val>
                                            <p:strVal val="1+#ppt_w/2"/>
                                          </p:val>
                                        </p:tav>
                                        <p:tav tm="100000">
                                          <p:val>
                                            <p:strVal val="#ppt_x"/>
                                          </p:val>
                                        </p:tav>
                                      </p:tavLst>
                                    </p:anim>
                                    <p:anim calcmode="lin" valueType="num">
                                      <p:cBhvr additive="base">
                                        <p:cTn id="8" dur="500" fill="hold"/>
                                        <p:tgtEl>
                                          <p:spTgt spid="808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6801" name="Title 16"/>
          <p:cNvSpPr>
            <a:spLocks noGrp="1"/>
          </p:cNvSpPr>
          <p:nvPr>
            <p:ph type="title" idx="4294967295"/>
          </p:nvPr>
        </p:nvSpPr>
        <p:spPr>
          <a:xfrm>
            <a:off x="914400" y="260350"/>
            <a:ext cx="8229600" cy="1143000"/>
          </a:xfrm>
        </p:spPr>
        <p:txBody>
          <a:bodyPr/>
          <a:lstStyle/>
          <a:p>
            <a:pPr eaLnBrk="1" hangingPunct="1"/>
            <a:r>
              <a:rPr kumimoji="1" lang="en-US" altLang="ja-JP" sz="4000" b="1" smtClean="0">
                <a:cs typeface="ＭＳ Ｐゴシック"/>
              </a:rPr>
              <a:t>Equality and non-discrimination</a:t>
            </a:r>
            <a:endParaRPr kumimoji="1" lang="ja-JP" altLang="en-US" sz="4000" b="1" smtClean="0">
              <a:cs typeface="ＭＳ Ｐゴシック"/>
            </a:endParaRPr>
          </a:p>
        </p:txBody>
      </p:sp>
      <p:sp>
        <p:nvSpPr>
          <p:cNvPr id="76802" name="Content Placeholder 17"/>
          <p:cNvSpPr>
            <a:spLocks noGrp="1"/>
          </p:cNvSpPr>
          <p:nvPr>
            <p:ph idx="4294967295"/>
          </p:nvPr>
        </p:nvSpPr>
        <p:spPr/>
        <p:txBody>
          <a:bodyPr/>
          <a:lstStyle/>
          <a:p>
            <a:pPr eaLnBrk="1" hangingPunct="1">
              <a:buFontTx/>
              <a:buNone/>
            </a:pPr>
            <a:r>
              <a:rPr lang="en-US" altLang="ja-JP" sz="2000" b="1" smtClean="0">
                <a:cs typeface="ＭＳ Ｐゴシック"/>
              </a:rPr>
              <a:t>Programming implications:</a:t>
            </a:r>
            <a:endParaRPr lang="ja-JP" altLang="en-US" sz="2000" b="1" smtClean="0">
              <a:cs typeface="ＭＳ Ｐゴシック"/>
            </a:endParaRPr>
          </a:p>
          <a:p>
            <a:pPr eaLnBrk="1" hangingPunct="1"/>
            <a:r>
              <a:rPr lang="en-US" altLang="ja-JP" sz="2000" smtClean="0">
                <a:cs typeface="ＭＳ Ｐゴシック"/>
              </a:rPr>
              <a:t>Laws should:</a:t>
            </a:r>
          </a:p>
          <a:p>
            <a:pPr lvl="1" eaLnBrk="1" hangingPunct="1"/>
            <a:r>
              <a:rPr lang="en-US" altLang="ja-JP" sz="1600" smtClean="0">
                <a:cs typeface="ＭＳ Ｐゴシック"/>
              </a:rPr>
              <a:t>Abolish or amend discriminatory legislation</a:t>
            </a:r>
          </a:p>
          <a:p>
            <a:pPr lvl="1" eaLnBrk="1" hangingPunct="1"/>
            <a:r>
              <a:rPr lang="en-US" altLang="ja-JP" sz="1600" smtClean="0">
                <a:cs typeface="ＭＳ Ｐゴシック"/>
              </a:rPr>
              <a:t>Be conducive to the enjoyment of all human rights by all</a:t>
            </a:r>
          </a:p>
          <a:p>
            <a:pPr eaLnBrk="1" hangingPunct="1"/>
            <a:r>
              <a:rPr lang="en-US" altLang="ja-JP" sz="2000" smtClean="0">
                <a:cs typeface="ＭＳ Ｐゴシック"/>
              </a:rPr>
              <a:t>Public institutions should ensure:</a:t>
            </a:r>
          </a:p>
          <a:p>
            <a:pPr lvl="1" eaLnBrk="1" hangingPunct="1"/>
            <a:r>
              <a:rPr lang="en-US" altLang="ja-JP" sz="1600" smtClean="0">
                <a:cs typeface="ＭＳ Ｐゴシック"/>
              </a:rPr>
              <a:t>Representation of marginalized or excluded groups</a:t>
            </a:r>
          </a:p>
          <a:p>
            <a:pPr lvl="1" eaLnBrk="1" hangingPunct="1"/>
            <a:r>
              <a:rPr lang="en-US" altLang="ja-JP" sz="1600" smtClean="0">
                <a:cs typeface="ＭＳ Ｐゴシック"/>
              </a:rPr>
              <a:t>Services are accessible and sensitive to gender, age and cultural differences</a:t>
            </a:r>
          </a:p>
          <a:p>
            <a:pPr eaLnBrk="1" hangingPunct="1"/>
            <a:r>
              <a:rPr lang="en-US" altLang="ja-JP" sz="2000" smtClean="0">
                <a:cs typeface="ＭＳ Ｐゴシック"/>
              </a:rPr>
              <a:t>Public policies should:</a:t>
            </a:r>
          </a:p>
          <a:p>
            <a:pPr lvl="1" eaLnBrk="1" hangingPunct="1"/>
            <a:r>
              <a:rPr lang="en-US" altLang="ja-JP" sz="1600" smtClean="0">
                <a:cs typeface="ＭＳ Ｐゴシック"/>
              </a:rPr>
              <a:t>Challenge model of appropriation and concentration of resources leading to structural discrimination and exclusion</a:t>
            </a:r>
          </a:p>
          <a:p>
            <a:pPr lvl="1" eaLnBrk="1" hangingPunct="1"/>
            <a:r>
              <a:rPr lang="en-US" altLang="ja-JP" sz="1600" smtClean="0">
                <a:cs typeface="ＭＳ Ｐゴシック"/>
              </a:rPr>
              <a:t>Take affirmative steps to reduce social and economic disparities, based on disaggregated data</a:t>
            </a:r>
          </a:p>
          <a:p>
            <a:pPr lvl="1" eaLnBrk="1" hangingPunct="1"/>
            <a:r>
              <a:rPr lang="en-US" altLang="ja-JP" sz="1600" smtClean="0">
                <a:cs typeface="ＭＳ Ｐゴシック"/>
              </a:rPr>
              <a:t>Promote education and public awareness</a:t>
            </a:r>
          </a:p>
          <a:p>
            <a:pPr eaLnBrk="1" hangingPunct="1">
              <a:buFont typeface="Arial" charset="0"/>
              <a:buNone/>
            </a:pPr>
            <a:endParaRPr kumimoji="1" lang="ja-JP" altLang="en-US" sz="2000" smtClean="0">
              <a:cs typeface="ＭＳ Ｐゴシック"/>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849" name="Title 5"/>
          <p:cNvSpPr>
            <a:spLocks noGrp="1"/>
          </p:cNvSpPr>
          <p:nvPr>
            <p:ph type="title" idx="4294967295"/>
          </p:nvPr>
        </p:nvSpPr>
        <p:spPr>
          <a:xfrm>
            <a:off x="914400" y="260350"/>
            <a:ext cx="8229600" cy="1143000"/>
          </a:xfrm>
        </p:spPr>
        <p:txBody>
          <a:bodyPr/>
          <a:lstStyle/>
          <a:p>
            <a:pPr eaLnBrk="1" hangingPunct="1"/>
            <a:r>
              <a:rPr kumimoji="1" lang="en-US" altLang="ja-JP" b="1" smtClean="0">
                <a:cs typeface="ＭＳ Ｐゴシック"/>
              </a:rPr>
              <a:t>Participation and Inclusion</a:t>
            </a:r>
            <a:endParaRPr kumimoji="1" lang="ja-JP" altLang="en-US" b="1" smtClean="0">
              <a:cs typeface="ＭＳ Ｐゴシック"/>
            </a:endParaRPr>
          </a:p>
        </p:txBody>
      </p:sp>
      <p:sp>
        <p:nvSpPr>
          <p:cNvPr id="78850" name="Content Placeholder 6"/>
          <p:cNvSpPr>
            <a:spLocks noGrp="1"/>
          </p:cNvSpPr>
          <p:nvPr>
            <p:ph idx="4294967295"/>
          </p:nvPr>
        </p:nvSpPr>
        <p:spPr/>
        <p:txBody>
          <a:bodyPr/>
          <a:lstStyle/>
          <a:p>
            <a:pPr eaLnBrk="1" hangingPunct="1">
              <a:lnSpc>
                <a:spcPct val="80000"/>
              </a:lnSpc>
              <a:buFontTx/>
              <a:buNone/>
            </a:pPr>
            <a:r>
              <a:rPr lang="en-US" altLang="ja-JP" sz="2200" b="1" smtClean="0">
                <a:cs typeface="ＭＳ Ｐゴシック"/>
              </a:rPr>
              <a:t>This principle requires …</a:t>
            </a:r>
            <a:endParaRPr lang="ja-JP" altLang="en-US" sz="2200" b="1" smtClean="0">
              <a:cs typeface="ＭＳ Ｐゴシック"/>
            </a:endParaRPr>
          </a:p>
          <a:p>
            <a:pPr eaLnBrk="1" hangingPunct="1">
              <a:lnSpc>
                <a:spcPct val="80000"/>
              </a:lnSpc>
            </a:pPr>
            <a:r>
              <a:rPr lang="en-US" altLang="ja-JP" sz="2200" smtClean="0">
                <a:cs typeface="ＭＳ Ｐゴシック"/>
              </a:rPr>
              <a:t>Free, active, meaningful and inclusive participation</a:t>
            </a:r>
            <a:endParaRPr lang="ja-JP" altLang="en-US" sz="2200" smtClean="0">
              <a:cs typeface="ＭＳ Ｐゴシック"/>
            </a:endParaRPr>
          </a:p>
          <a:p>
            <a:pPr eaLnBrk="1" hangingPunct="1">
              <a:lnSpc>
                <a:spcPct val="80000"/>
              </a:lnSpc>
              <a:buFontTx/>
              <a:buNone/>
            </a:pPr>
            <a:r>
              <a:rPr lang="en-US" altLang="ja-JP" sz="2200" b="1" smtClean="0">
                <a:cs typeface="ＭＳ Ｐゴシック"/>
              </a:rPr>
              <a:t>Programming implications:</a:t>
            </a:r>
            <a:endParaRPr lang="ja-JP" altLang="en-US" sz="2200" b="1" smtClean="0">
              <a:cs typeface="ＭＳ Ｐゴシック"/>
            </a:endParaRPr>
          </a:p>
          <a:p>
            <a:pPr eaLnBrk="1" hangingPunct="1">
              <a:lnSpc>
                <a:spcPct val="80000"/>
              </a:lnSpc>
            </a:pPr>
            <a:r>
              <a:rPr lang="en-US" altLang="ja-JP" sz="2200" smtClean="0">
                <a:cs typeface="ＭＳ Ｐゴシック"/>
              </a:rPr>
              <a:t>Policies, processes and procedures should provide:</a:t>
            </a:r>
          </a:p>
          <a:p>
            <a:pPr lvl="1" eaLnBrk="1" hangingPunct="1">
              <a:lnSpc>
                <a:spcPct val="80000"/>
              </a:lnSpc>
            </a:pPr>
            <a:r>
              <a:rPr lang="en-US" altLang="ja-JP" sz="2000" smtClean="0">
                <a:cs typeface="ＭＳ Ｐゴシック"/>
              </a:rPr>
              <a:t>Opportunities for participation of the most disadvantaged in planning and development</a:t>
            </a:r>
          </a:p>
          <a:p>
            <a:pPr lvl="1" eaLnBrk="1" hangingPunct="1">
              <a:lnSpc>
                <a:spcPct val="80000"/>
              </a:lnSpc>
            </a:pPr>
            <a:r>
              <a:rPr lang="en-US" altLang="ja-JP" sz="2000" smtClean="0">
                <a:cs typeface="ＭＳ Ｐゴシック"/>
              </a:rPr>
              <a:t>Access to relevant information</a:t>
            </a:r>
          </a:p>
          <a:p>
            <a:pPr lvl="1" eaLnBrk="1" hangingPunct="1">
              <a:lnSpc>
                <a:spcPct val="80000"/>
              </a:lnSpc>
            </a:pPr>
            <a:r>
              <a:rPr lang="en-US" altLang="ja-JP" sz="2000" smtClean="0">
                <a:cs typeface="ＭＳ Ｐゴシック"/>
              </a:rPr>
              <a:t>Capacities to marginalized groups to formulate proposals</a:t>
            </a:r>
          </a:p>
          <a:p>
            <a:pPr eaLnBrk="1" hangingPunct="1">
              <a:lnSpc>
                <a:spcPct val="80000"/>
              </a:lnSpc>
            </a:pPr>
            <a:r>
              <a:rPr lang="en-US" altLang="ja-JP" sz="2200" smtClean="0">
                <a:cs typeface="ＭＳ Ｐゴシック"/>
              </a:rPr>
              <a:t>Institutional mechanisms should:</a:t>
            </a:r>
          </a:p>
          <a:p>
            <a:pPr lvl="1" eaLnBrk="1" hangingPunct="1">
              <a:lnSpc>
                <a:spcPct val="80000"/>
              </a:lnSpc>
            </a:pPr>
            <a:r>
              <a:rPr lang="en-US" altLang="ja-JP" sz="2000" smtClean="0">
                <a:cs typeface="ＭＳ Ｐゴシック"/>
              </a:rPr>
              <a:t>Be based on democratic principles</a:t>
            </a:r>
          </a:p>
          <a:p>
            <a:pPr lvl="1" eaLnBrk="1" hangingPunct="1">
              <a:lnSpc>
                <a:spcPct val="80000"/>
              </a:lnSpc>
            </a:pPr>
            <a:r>
              <a:rPr lang="en-US" altLang="ja-JP" sz="2000" smtClean="0">
                <a:cs typeface="ＭＳ Ｐゴシック"/>
              </a:rPr>
              <a:t>Not disempower existing democratic or traditional structure</a:t>
            </a:r>
          </a:p>
          <a:p>
            <a:pPr eaLnBrk="1" hangingPunct="1">
              <a:lnSpc>
                <a:spcPct val="80000"/>
              </a:lnSpc>
            </a:pPr>
            <a:r>
              <a:rPr lang="en-US" altLang="ja-JP" sz="2200" smtClean="0">
                <a:cs typeface="ＭＳ Ｐゴシック"/>
              </a:rPr>
              <a:t>Civil society should:</a:t>
            </a:r>
          </a:p>
          <a:p>
            <a:pPr lvl="1" eaLnBrk="1" hangingPunct="1">
              <a:lnSpc>
                <a:spcPct val="80000"/>
              </a:lnSpc>
            </a:pPr>
            <a:r>
              <a:rPr lang="en-US" altLang="ja-JP" sz="2000" smtClean="0">
                <a:cs typeface="ＭＳ Ｐゴシック"/>
              </a:rPr>
              <a:t>Be active, independent and with capacities</a:t>
            </a:r>
          </a:p>
          <a:p>
            <a:pPr lvl="1" eaLnBrk="1" hangingPunct="1">
              <a:lnSpc>
                <a:spcPct val="80000"/>
              </a:lnSpc>
            </a:pPr>
            <a:r>
              <a:rPr lang="en-US" altLang="ja-JP" sz="2000" smtClean="0">
                <a:cs typeface="ＭＳ Ｐゴシック"/>
              </a:rPr>
              <a:t>Represent the voice of the marginalized and excluded groups</a:t>
            </a:r>
          </a:p>
          <a:p>
            <a:pPr lvl="1" eaLnBrk="1" hangingPunct="1">
              <a:lnSpc>
                <a:spcPct val="80000"/>
              </a:lnSpc>
            </a:pPr>
            <a:r>
              <a:rPr lang="en-US" altLang="ja-JP" sz="2000" smtClean="0">
                <a:cs typeface="ＭＳ Ｐゴシック"/>
              </a:rPr>
              <a:t>Have control over decision making process</a:t>
            </a:r>
            <a:endParaRPr lang="ja-JP" altLang="en-US" sz="2000" smtClean="0">
              <a:cs typeface="ＭＳ Ｐゴシック"/>
            </a:endParaRPr>
          </a:p>
          <a:p>
            <a:pPr eaLnBrk="1" hangingPunct="1">
              <a:lnSpc>
                <a:spcPct val="80000"/>
              </a:lnSpc>
            </a:pPr>
            <a:endParaRPr kumimoji="1" lang="ja-JP" altLang="en-US" sz="2200" smtClean="0">
              <a:cs typeface="ＭＳ Ｐゴシック"/>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0897" name="Title 5"/>
          <p:cNvSpPr>
            <a:spLocks noGrp="1"/>
          </p:cNvSpPr>
          <p:nvPr>
            <p:ph type="title" idx="4294967295"/>
          </p:nvPr>
        </p:nvSpPr>
        <p:spPr>
          <a:xfrm>
            <a:off x="914400" y="260350"/>
            <a:ext cx="8229600" cy="1143000"/>
          </a:xfrm>
        </p:spPr>
        <p:txBody>
          <a:bodyPr/>
          <a:lstStyle/>
          <a:p>
            <a:pPr eaLnBrk="1" hangingPunct="1"/>
            <a:r>
              <a:rPr kumimoji="1" lang="en-US" altLang="ja-JP" sz="3800" b="1" smtClean="0">
                <a:cs typeface="ＭＳ Ｐゴシック"/>
              </a:rPr>
              <a:t>Accountability and the Rule of Law</a:t>
            </a:r>
            <a:endParaRPr kumimoji="1" lang="ja-JP" altLang="en-US" sz="3800" b="1" smtClean="0">
              <a:cs typeface="ＭＳ Ｐゴシック"/>
            </a:endParaRPr>
          </a:p>
        </p:txBody>
      </p:sp>
      <p:sp>
        <p:nvSpPr>
          <p:cNvPr id="80898" name="Content Placeholder 6"/>
          <p:cNvSpPr>
            <a:spLocks noGrp="1"/>
          </p:cNvSpPr>
          <p:nvPr>
            <p:ph idx="4294967295"/>
          </p:nvPr>
        </p:nvSpPr>
        <p:spPr/>
        <p:txBody>
          <a:bodyPr/>
          <a:lstStyle/>
          <a:p>
            <a:pPr eaLnBrk="1" hangingPunct="1">
              <a:lnSpc>
                <a:spcPct val="80000"/>
              </a:lnSpc>
              <a:buFontTx/>
              <a:buNone/>
            </a:pPr>
            <a:r>
              <a:rPr lang="en-US" altLang="ja-JP" sz="2200" b="1" smtClean="0">
                <a:cs typeface="ＭＳ Ｐゴシック"/>
              </a:rPr>
              <a:t>This principle requires …</a:t>
            </a:r>
            <a:endParaRPr lang="ja-JP" altLang="en-US" sz="2200" b="1" smtClean="0">
              <a:cs typeface="ＭＳ Ｐゴシック"/>
            </a:endParaRPr>
          </a:p>
          <a:p>
            <a:pPr eaLnBrk="1" hangingPunct="1">
              <a:lnSpc>
                <a:spcPct val="80000"/>
              </a:lnSpc>
            </a:pPr>
            <a:r>
              <a:rPr lang="en-US" altLang="ja-JP" sz="2200" smtClean="0">
                <a:cs typeface="ＭＳ Ｐゴシック"/>
              </a:rPr>
              <a:t>States and other duty bearers to be answerable for the observance of human rights</a:t>
            </a:r>
            <a:endParaRPr lang="ja-JP" altLang="en-US" sz="2200" smtClean="0">
              <a:cs typeface="ＭＳ Ｐゴシック"/>
            </a:endParaRPr>
          </a:p>
          <a:p>
            <a:pPr eaLnBrk="1" hangingPunct="1">
              <a:lnSpc>
                <a:spcPct val="80000"/>
              </a:lnSpc>
              <a:buFontTx/>
              <a:buNone/>
            </a:pPr>
            <a:r>
              <a:rPr lang="en-US" altLang="ja-JP" sz="2200" b="1" smtClean="0">
                <a:cs typeface="ＭＳ Ｐゴシック"/>
              </a:rPr>
              <a:t>Programming implications:</a:t>
            </a:r>
            <a:endParaRPr lang="ja-JP" altLang="en-US" sz="2200" b="1" smtClean="0">
              <a:cs typeface="ＭＳ Ｐゴシック"/>
            </a:endParaRPr>
          </a:p>
          <a:p>
            <a:pPr eaLnBrk="1" hangingPunct="1">
              <a:lnSpc>
                <a:spcPct val="80000"/>
              </a:lnSpc>
            </a:pPr>
            <a:r>
              <a:rPr lang="en-US" altLang="ja-JP" sz="2200" smtClean="0">
                <a:cs typeface="ＭＳ Ｐゴシック"/>
              </a:rPr>
              <a:t>Independent State institutions should:</a:t>
            </a:r>
          </a:p>
          <a:p>
            <a:pPr lvl="1" eaLnBrk="1" hangingPunct="1">
              <a:lnSpc>
                <a:spcPct val="80000"/>
              </a:lnSpc>
            </a:pPr>
            <a:r>
              <a:rPr lang="en-US" altLang="ja-JP" sz="2000" smtClean="0">
                <a:cs typeface="ＭＳ Ｐゴシック"/>
              </a:rPr>
              <a:t>Be provided with sufficient resources, responsibilities and independent authority to effectively monitor the Government</a:t>
            </a:r>
          </a:p>
          <a:p>
            <a:pPr lvl="1" eaLnBrk="1" hangingPunct="1">
              <a:lnSpc>
                <a:spcPct val="80000"/>
              </a:lnSpc>
            </a:pPr>
            <a:r>
              <a:rPr lang="en-US" altLang="ja-JP" sz="2000" smtClean="0">
                <a:cs typeface="ＭＳ Ｐゴシック"/>
              </a:rPr>
              <a:t>E.g., independent human rights parliamentary bodies, national human rights institutions, judges, courts and legal counsel</a:t>
            </a:r>
          </a:p>
          <a:p>
            <a:pPr eaLnBrk="1" hangingPunct="1">
              <a:lnSpc>
                <a:spcPct val="80000"/>
              </a:lnSpc>
            </a:pPr>
            <a:r>
              <a:rPr lang="en-US" altLang="ja-JP" sz="2200" smtClean="0">
                <a:cs typeface="ＭＳ Ｐゴシック"/>
              </a:rPr>
              <a:t>States to cooperate with international human rights systems:</a:t>
            </a:r>
          </a:p>
          <a:p>
            <a:pPr lvl="1" eaLnBrk="1" hangingPunct="1">
              <a:lnSpc>
                <a:spcPct val="80000"/>
              </a:lnSpc>
            </a:pPr>
            <a:r>
              <a:rPr lang="en-US" altLang="ja-JP" sz="2000" smtClean="0">
                <a:cs typeface="ＭＳ Ｐゴシック"/>
              </a:rPr>
              <a:t>Complying timely with international reporting obligations</a:t>
            </a:r>
          </a:p>
          <a:p>
            <a:pPr lvl="1" eaLnBrk="1" hangingPunct="1">
              <a:lnSpc>
                <a:spcPct val="80000"/>
              </a:lnSpc>
            </a:pPr>
            <a:r>
              <a:rPr lang="en-US" altLang="ja-JP" sz="2000" smtClean="0">
                <a:cs typeface="ＭＳ Ｐゴシック"/>
              </a:rPr>
              <a:t>Inviting Special Rapporteurs and providing information</a:t>
            </a:r>
          </a:p>
          <a:p>
            <a:pPr lvl="1" eaLnBrk="1" hangingPunct="1">
              <a:lnSpc>
                <a:spcPct val="80000"/>
              </a:lnSpc>
            </a:pPr>
            <a:r>
              <a:rPr kumimoji="1" lang="en-US" altLang="ja-JP" sz="2000" smtClean="0">
                <a:cs typeface="ＭＳ Ｐゴシック"/>
              </a:rPr>
              <a:t>Implementing the TB/SP recommendations</a:t>
            </a:r>
            <a:endParaRPr kumimoji="1" lang="ja-JP" altLang="en-US" sz="2000" smtClean="0">
              <a:cs typeface="ＭＳ Ｐゴシック"/>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2945" name="Title 5"/>
          <p:cNvSpPr>
            <a:spLocks noGrp="1"/>
          </p:cNvSpPr>
          <p:nvPr>
            <p:ph type="title" idx="4294967295"/>
          </p:nvPr>
        </p:nvSpPr>
        <p:spPr>
          <a:xfrm>
            <a:off x="914400" y="260350"/>
            <a:ext cx="8229600" cy="1143000"/>
          </a:xfrm>
        </p:spPr>
        <p:txBody>
          <a:bodyPr/>
          <a:lstStyle/>
          <a:p>
            <a:pPr eaLnBrk="1" hangingPunct="1"/>
            <a:r>
              <a:rPr kumimoji="1" lang="en-US" altLang="ja-JP" sz="3800" b="1" smtClean="0">
                <a:cs typeface="ＭＳ Ｐゴシック"/>
              </a:rPr>
              <a:t>Accountability and the Rule of Law</a:t>
            </a:r>
            <a:endParaRPr kumimoji="1" lang="ja-JP" altLang="en-US" sz="3800" b="1" smtClean="0">
              <a:cs typeface="ＭＳ Ｐゴシック"/>
            </a:endParaRPr>
          </a:p>
        </p:txBody>
      </p:sp>
      <p:sp>
        <p:nvSpPr>
          <p:cNvPr id="82946" name="Content Placeholder 6"/>
          <p:cNvSpPr>
            <a:spLocks noGrp="1"/>
          </p:cNvSpPr>
          <p:nvPr>
            <p:ph idx="4294967295"/>
          </p:nvPr>
        </p:nvSpPr>
        <p:spPr/>
        <p:txBody>
          <a:bodyPr/>
          <a:lstStyle/>
          <a:p>
            <a:pPr eaLnBrk="1" hangingPunct="1">
              <a:lnSpc>
                <a:spcPct val="80000"/>
              </a:lnSpc>
              <a:buFontTx/>
              <a:buNone/>
            </a:pPr>
            <a:r>
              <a:rPr lang="en-US" altLang="ja-JP" sz="2200" b="1" smtClean="0">
                <a:cs typeface="ＭＳ Ｐゴシック"/>
              </a:rPr>
              <a:t>This principle requires …</a:t>
            </a:r>
            <a:endParaRPr lang="ja-JP" altLang="en-US" sz="2200" b="1" smtClean="0">
              <a:cs typeface="ＭＳ Ｐゴシック"/>
            </a:endParaRPr>
          </a:p>
          <a:p>
            <a:pPr eaLnBrk="1" hangingPunct="1">
              <a:lnSpc>
                <a:spcPct val="80000"/>
              </a:lnSpc>
            </a:pPr>
            <a:r>
              <a:rPr lang="en-US" altLang="ja-JP" sz="2200" smtClean="0">
                <a:cs typeface="ＭＳ Ｐゴシック"/>
              </a:rPr>
              <a:t>Accessible, effective and independent mechanisms and procedures of redress</a:t>
            </a:r>
            <a:endParaRPr lang="ja-JP" altLang="en-US" sz="2200" smtClean="0">
              <a:cs typeface="ＭＳ Ｐゴシック"/>
            </a:endParaRPr>
          </a:p>
          <a:p>
            <a:pPr eaLnBrk="1" hangingPunct="1">
              <a:lnSpc>
                <a:spcPct val="80000"/>
              </a:lnSpc>
              <a:buFontTx/>
              <a:buNone/>
            </a:pPr>
            <a:r>
              <a:rPr lang="en-US" altLang="ja-JP" sz="2200" b="1" smtClean="0">
                <a:cs typeface="ＭＳ Ｐゴシック"/>
              </a:rPr>
              <a:t>Programming implications:</a:t>
            </a:r>
            <a:endParaRPr lang="ja-JP" altLang="en-US" sz="2200" b="1" smtClean="0">
              <a:cs typeface="ＭＳ Ｐゴシック"/>
            </a:endParaRPr>
          </a:p>
          <a:p>
            <a:pPr eaLnBrk="1" hangingPunct="1">
              <a:lnSpc>
                <a:spcPct val="80000"/>
              </a:lnSpc>
            </a:pPr>
            <a:r>
              <a:rPr lang="en-US" altLang="ja-JP" sz="2200" smtClean="0">
                <a:cs typeface="ＭＳ Ｐゴシック"/>
              </a:rPr>
              <a:t>Legal framework should:</a:t>
            </a:r>
          </a:p>
          <a:p>
            <a:pPr lvl="1" eaLnBrk="1" hangingPunct="1">
              <a:lnSpc>
                <a:spcPct val="80000"/>
              </a:lnSpc>
            </a:pPr>
            <a:r>
              <a:rPr lang="en-US" altLang="ja-JP" sz="2000" smtClean="0">
                <a:cs typeface="ＭＳ Ｐゴシック"/>
              </a:rPr>
              <a:t>Be in conformity with human rights norms</a:t>
            </a:r>
          </a:p>
          <a:p>
            <a:pPr lvl="1" eaLnBrk="1" hangingPunct="1">
              <a:lnSpc>
                <a:spcPct val="80000"/>
              </a:lnSpc>
            </a:pPr>
            <a:r>
              <a:rPr lang="en-US" altLang="ja-JP" sz="2000" smtClean="0">
                <a:cs typeface="ＭＳ Ｐゴシック"/>
              </a:rPr>
              <a:t>Establish conditions, procedures and mechanisms for rights-holders to claim their rights and duty-bearers to comply with their obligations</a:t>
            </a:r>
          </a:p>
          <a:p>
            <a:pPr eaLnBrk="1" hangingPunct="1">
              <a:lnSpc>
                <a:spcPct val="80000"/>
              </a:lnSpc>
            </a:pPr>
            <a:r>
              <a:rPr lang="en-US" altLang="ja-JP" sz="2200" smtClean="0">
                <a:cs typeface="ＭＳ Ｐゴシック"/>
              </a:rPr>
              <a:t>Public policies should:</a:t>
            </a:r>
          </a:p>
          <a:p>
            <a:pPr lvl="1" eaLnBrk="1" hangingPunct="1">
              <a:lnSpc>
                <a:spcPct val="80000"/>
              </a:lnSpc>
            </a:pPr>
            <a:r>
              <a:rPr lang="en-US" altLang="ja-JP" sz="2000" smtClean="0">
                <a:cs typeface="ＭＳ Ｐゴシック"/>
              </a:rPr>
              <a:t>Take progressive steps to address the weakness in the accountability systems</a:t>
            </a:r>
          </a:p>
          <a:p>
            <a:pPr lvl="1" eaLnBrk="1" hangingPunct="1">
              <a:lnSpc>
                <a:spcPct val="80000"/>
              </a:lnSpc>
            </a:pPr>
            <a:r>
              <a:rPr lang="en-US" altLang="ja-JP" sz="2000" smtClean="0">
                <a:cs typeface="ＭＳ Ｐゴシック"/>
              </a:rPr>
              <a:t>Implement the human rights obligations of the State at a central, regional and local level</a:t>
            </a:r>
          </a:p>
          <a:p>
            <a:pPr eaLnBrk="1" hangingPunct="1">
              <a:lnSpc>
                <a:spcPct val="80000"/>
              </a:lnSpc>
            </a:pPr>
            <a:r>
              <a:rPr lang="en-US" altLang="ja-JP" sz="2600" smtClean="0">
                <a:cs typeface="ＭＳ Ｐゴシック"/>
              </a:rPr>
              <a:t>Institutional mechanisms should ensure:</a:t>
            </a:r>
          </a:p>
          <a:p>
            <a:pPr lvl="1" eaLnBrk="1" hangingPunct="1">
              <a:lnSpc>
                <a:spcPct val="80000"/>
              </a:lnSpc>
            </a:pPr>
            <a:r>
              <a:rPr lang="en-US" altLang="ja-JP" sz="2000" smtClean="0">
                <a:cs typeface="ＭＳ Ｐゴシック"/>
              </a:rPr>
              <a:t>Appropriate judicial and administrative redress mechanisms</a:t>
            </a:r>
          </a:p>
          <a:p>
            <a:pPr lvl="1" eaLnBrk="1" hangingPunct="1">
              <a:lnSpc>
                <a:spcPct val="80000"/>
              </a:lnSpc>
            </a:pPr>
            <a:endParaRPr lang="ja-JP" altLang="en-US" sz="2000" smtClean="0">
              <a:cs typeface="ＭＳ Ｐゴシック"/>
            </a:endParaRPr>
          </a:p>
          <a:p>
            <a:pPr eaLnBrk="1" hangingPunct="1">
              <a:lnSpc>
                <a:spcPct val="80000"/>
              </a:lnSpc>
            </a:pPr>
            <a:endParaRPr kumimoji="1" lang="ja-JP" altLang="en-US" sz="2200" smtClean="0">
              <a:cs typeface="ＭＳ Ｐゴシック"/>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4993" name="Title 5"/>
          <p:cNvSpPr>
            <a:spLocks noGrp="1"/>
          </p:cNvSpPr>
          <p:nvPr>
            <p:ph type="title" idx="4294967295"/>
          </p:nvPr>
        </p:nvSpPr>
        <p:spPr>
          <a:xfrm>
            <a:off x="914400" y="260350"/>
            <a:ext cx="8229600" cy="1143000"/>
          </a:xfrm>
        </p:spPr>
        <p:txBody>
          <a:bodyPr/>
          <a:lstStyle/>
          <a:p>
            <a:pPr eaLnBrk="1" hangingPunct="1"/>
            <a:r>
              <a:rPr kumimoji="1" lang="en-US" altLang="ja-JP" sz="3800" b="1" smtClean="0">
                <a:cs typeface="ＭＳ Ｐゴシック"/>
              </a:rPr>
              <a:t>Accountability and the Rule of Law</a:t>
            </a:r>
            <a:r>
              <a:rPr kumimoji="1" lang="en-US" altLang="ja-JP" smtClean="0">
                <a:cs typeface="ＭＳ Ｐゴシック"/>
              </a:rPr>
              <a:t> </a:t>
            </a:r>
            <a:endParaRPr kumimoji="1" lang="ja-JP" altLang="en-US" smtClean="0">
              <a:cs typeface="ＭＳ Ｐゴシック"/>
            </a:endParaRPr>
          </a:p>
        </p:txBody>
      </p:sp>
      <p:sp>
        <p:nvSpPr>
          <p:cNvPr id="84994" name="Content Placeholder 6"/>
          <p:cNvSpPr>
            <a:spLocks noGrp="1"/>
          </p:cNvSpPr>
          <p:nvPr>
            <p:ph idx="4294967295"/>
          </p:nvPr>
        </p:nvSpPr>
        <p:spPr/>
        <p:txBody>
          <a:bodyPr/>
          <a:lstStyle/>
          <a:p>
            <a:pPr eaLnBrk="1" hangingPunct="1">
              <a:lnSpc>
                <a:spcPct val="80000"/>
              </a:lnSpc>
              <a:spcBef>
                <a:spcPct val="35000"/>
              </a:spcBef>
              <a:buFontTx/>
              <a:buNone/>
            </a:pPr>
            <a:r>
              <a:rPr lang="en-US" altLang="ja-JP" sz="2700" b="1" smtClean="0">
                <a:cs typeface="ＭＳ Ｐゴシック"/>
              </a:rPr>
              <a:t>This principle requires …</a:t>
            </a:r>
            <a:endParaRPr lang="ja-JP" altLang="en-US" sz="2700" b="1" smtClean="0">
              <a:cs typeface="ＭＳ Ｐゴシック"/>
            </a:endParaRPr>
          </a:p>
          <a:p>
            <a:pPr eaLnBrk="1" hangingPunct="1">
              <a:lnSpc>
                <a:spcPct val="80000"/>
              </a:lnSpc>
              <a:spcBef>
                <a:spcPct val="35000"/>
              </a:spcBef>
            </a:pPr>
            <a:r>
              <a:rPr lang="en-US" altLang="ja-JP" sz="2700" smtClean="0">
                <a:cs typeface="ＭＳ Ｐゴシック"/>
              </a:rPr>
              <a:t>Free and independent media, and groups of human rights defenders representative of men, women and marginalized or excluded groups</a:t>
            </a:r>
            <a:endParaRPr lang="ja-JP" altLang="en-US" sz="2700" smtClean="0">
              <a:cs typeface="ＭＳ Ｐゴシック"/>
            </a:endParaRPr>
          </a:p>
          <a:p>
            <a:pPr eaLnBrk="1" hangingPunct="1">
              <a:lnSpc>
                <a:spcPct val="80000"/>
              </a:lnSpc>
              <a:spcBef>
                <a:spcPct val="35000"/>
              </a:spcBef>
              <a:buFontTx/>
              <a:buNone/>
            </a:pPr>
            <a:r>
              <a:rPr lang="en-US" altLang="ja-JP" sz="2700" b="1" smtClean="0">
                <a:cs typeface="ＭＳ Ｐゴシック"/>
              </a:rPr>
              <a:t>Programming implications:</a:t>
            </a:r>
            <a:endParaRPr lang="ja-JP" altLang="en-US" sz="2700" b="1" smtClean="0">
              <a:cs typeface="ＭＳ Ｐゴシック"/>
            </a:endParaRPr>
          </a:p>
          <a:p>
            <a:pPr eaLnBrk="1" hangingPunct="1">
              <a:lnSpc>
                <a:spcPct val="80000"/>
              </a:lnSpc>
              <a:spcBef>
                <a:spcPct val="35000"/>
              </a:spcBef>
            </a:pPr>
            <a:r>
              <a:rPr lang="en-US" altLang="ja-JP" sz="2700" smtClean="0">
                <a:cs typeface="ＭＳ Ｐゴシック"/>
              </a:rPr>
              <a:t>An active, rights-sensitive civil society should:</a:t>
            </a:r>
          </a:p>
          <a:p>
            <a:pPr lvl="1" eaLnBrk="1" hangingPunct="1">
              <a:lnSpc>
                <a:spcPct val="80000"/>
              </a:lnSpc>
              <a:spcBef>
                <a:spcPct val="35000"/>
              </a:spcBef>
            </a:pPr>
            <a:r>
              <a:rPr lang="en-US" altLang="ja-JP" sz="2400" smtClean="0">
                <a:cs typeface="ＭＳ Ｐゴシック"/>
              </a:rPr>
              <a:t>Monitor the State compliance with its human rights obligations</a:t>
            </a:r>
          </a:p>
          <a:p>
            <a:pPr lvl="1" eaLnBrk="1" hangingPunct="1">
              <a:lnSpc>
                <a:spcPct val="80000"/>
              </a:lnSpc>
              <a:spcBef>
                <a:spcPct val="35000"/>
              </a:spcBef>
            </a:pPr>
            <a:r>
              <a:rPr lang="en-US" altLang="ja-JP" sz="2400" smtClean="0">
                <a:cs typeface="ＭＳ Ｐゴシック"/>
              </a:rPr>
              <a:t>Articulate concerns of the society and advocates for social human rights mechanisms</a:t>
            </a:r>
          </a:p>
          <a:p>
            <a:pPr eaLnBrk="1" hangingPunct="1">
              <a:lnSpc>
                <a:spcPct val="80000"/>
              </a:lnSpc>
              <a:spcBef>
                <a:spcPct val="35000"/>
              </a:spcBef>
            </a:pPr>
            <a:r>
              <a:rPr lang="en-US" altLang="ja-JP" sz="2700" smtClean="0">
                <a:cs typeface="ＭＳ Ｐゴシック"/>
              </a:rPr>
              <a:t>E.g. Campaign on access to retro-viral medication in South Africa</a:t>
            </a:r>
            <a:endParaRPr lang="ja-JP" altLang="en-US" sz="2700" smtClean="0">
              <a:cs typeface="ＭＳ Ｐゴシック"/>
            </a:endParaRPr>
          </a:p>
          <a:p>
            <a:pPr eaLnBrk="1" hangingPunct="1">
              <a:lnSpc>
                <a:spcPct val="80000"/>
              </a:lnSpc>
            </a:pPr>
            <a:endParaRPr kumimoji="1" lang="ja-JP" altLang="en-US" sz="2700" smtClean="0">
              <a:cs typeface="ＭＳ Ｐゴシック"/>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idx="4294967295"/>
          </p:nvPr>
        </p:nvSpPr>
        <p:spPr>
          <a:xfrm>
            <a:off x="914400" y="260350"/>
            <a:ext cx="8229600" cy="1143000"/>
          </a:xfrm>
        </p:spPr>
        <p:txBody>
          <a:bodyPr/>
          <a:lstStyle/>
          <a:p>
            <a:pPr eaLnBrk="1" hangingPunct="1"/>
            <a:r>
              <a:rPr lang="en-US" smtClean="0"/>
              <a:t>HR standards and principles</a:t>
            </a:r>
          </a:p>
        </p:txBody>
      </p:sp>
      <p:graphicFrame>
        <p:nvGraphicFramePr>
          <p:cNvPr id="5" name="Diagram 4"/>
          <p:cNvGraphicFramePr/>
          <p:nvPr/>
        </p:nvGraphicFramePr>
        <p:xfrm>
          <a:off x="1066800" y="1397000"/>
          <a:ext cx="7010400" cy="467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9089" name="Title 5"/>
          <p:cNvSpPr>
            <a:spLocks noGrp="1"/>
          </p:cNvSpPr>
          <p:nvPr>
            <p:ph type="ctrTitle" idx="4294967295"/>
          </p:nvPr>
        </p:nvSpPr>
        <p:spPr>
          <a:xfrm>
            <a:off x="685800" y="2130425"/>
            <a:ext cx="7772400" cy="1470025"/>
          </a:xfrm>
        </p:spPr>
        <p:txBody>
          <a:bodyPr/>
          <a:lstStyle/>
          <a:p>
            <a:pPr eaLnBrk="1" hangingPunct="1"/>
            <a:r>
              <a:rPr lang="en-US" smtClean="0"/>
              <a:t>Thematic Examples of HRBA</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5810" name="Rectangle 2"/>
          <p:cNvSpPr>
            <a:spLocks noGrp="1" noChangeArrowheads="1"/>
          </p:cNvSpPr>
          <p:nvPr>
            <p:ph type="title" idx="4294967295"/>
          </p:nvPr>
        </p:nvSpPr>
        <p:spPr>
          <a:xfrm>
            <a:off x="1547813" y="0"/>
            <a:ext cx="7258050" cy="1357313"/>
          </a:xfrm>
          <a:solidFill>
            <a:srgbClr val="FFFFFF"/>
          </a:solidFill>
          <a:effectLst>
            <a:outerShdw dist="107763" dir="2700000" algn="ctr" rotWithShape="0">
              <a:srgbClr val="808080">
                <a:alpha val="50000"/>
              </a:srgbClr>
            </a:outerShdw>
          </a:effectLst>
        </p:spPr>
        <p:txBody>
          <a:bodyPr lIns="92075" tIns="46038" rIns="92075" bIns="46038" anchor="b"/>
          <a:lstStyle/>
          <a:p>
            <a:pPr eaLnBrk="1" hangingPunct="1">
              <a:defRPr/>
            </a:pPr>
            <a:r>
              <a:rPr lang="en-US" sz="3600" b="1" smtClean="0"/>
              <a:t>Examples on Strengthening Local Development Planning in BiH</a:t>
            </a:r>
          </a:p>
        </p:txBody>
      </p:sp>
      <p:sp>
        <p:nvSpPr>
          <p:cNvPr id="91138" name="Content Placeholder 7"/>
          <p:cNvSpPr>
            <a:spLocks noGrp="1"/>
          </p:cNvSpPr>
          <p:nvPr>
            <p:ph idx="4294967295"/>
          </p:nvPr>
        </p:nvSpPr>
        <p:spPr/>
        <p:txBody>
          <a:bodyPr/>
          <a:lstStyle/>
          <a:p>
            <a:pPr eaLnBrk="1" hangingPunct="1">
              <a:buFont typeface="Arial" charset="0"/>
              <a:buNone/>
            </a:pPr>
            <a:r>
              <a:rPr lang="en-US" sz="1600" b="1" smtClean="0"/>
              <a:t>Objectives</a:t>
            </a:r>
            <a:r>
              <a:rPr lang="en-US" sz="1600" smtClean="0"/>
              <a:t>: The Rights-based Municipal Development Programme (RMAP) sought to strengthen the capacities of local authorities in Bosnia Herzegovina to:</a:t>
            </a:r>
          </a:p>
          <a:p>
            <a:pPr eaLnBrk="1" hangingPunct="1">
              <a:buFont typeface="Wingdings" pitchFamily="2" charset="2"/>
              <a:buChar char="ü"/>
            </a:pPr>
            <a:r>
              <a:rPr lang="en-US" sz="1600" smtClean="0"/>
              <a:t>Understand their role as human rights duty bearers and to develop local development plans that meet needs and human rights of the local population and address priorities of the most marginalized groups.</a:t>
            </a:r>
          </a:p>
          <a:p>
            <a:pPr eaLnBrk="1" hangingPunct="1">
              <a:buFont typeface="Wingdings" pitchFamily="2" charset="2"/>
              <a:buChar char="ü"/>
            </a:pPr>
            <a:r>
              <a:rPr lang="en-US" sz="1600" smtClean="0"/>
              <a:t>Implement local development plans through projects benefitting marginalized and vulnerable groups, in sectors as varied as education, agriculture, water and sanitation and health (with UNDP providing seed funding for 40+ projects).</a:t>
            </a:r>
          </a:p>
          <a:p>
            <a:pPr eaLnBrk="1" hangingPunct="1">
              <a:buFont typeface="Arial" charset="0"/>
              <a:buNone/>
            </a:pPr>
            <a:r>
              <a:rPr lang="en-US" sz="1600" b="1" smtClean="0"/>
              <a:t>Results: </a:t>
            </a:r>
            <a:r>
              <a:rPr lang="en-US" sz="1600" smtClean="0"/>
              <a:t>UNDP with municipal authorities implemented the RMAP in 15 municipalities. It didn’t aim to reinvent local planning processes but instead at strategic points the process to use human rights principles and standards to add value e.g. to deepen participation, non-discrimination and accountability, and to use human rights standards as benchmarks in areas of education, health and social protection. </a:t>
            </a:r>
          </a:p>
          <a:p>
            <a:pPr eaLnBrk="1" hangingPunct="1">
              <a:buFont typeface="Arial" charset="0"/>
              <a:buNone/>
            </a:pPr>
            <a:r>
              <a:rPr lang="en-US" sz="1600" b="1" smtClean="0"/>
              <a:t>Example</a:t>
            </a:r>
            <a:r>
              <a:rPr lang="en-US" sz="1600" smtClean="0"/>
              <a:t> – Kiseljak Municipality: Water- Community profile showed an urgent situation with regard to availability and quality of water for Roma communities. The RMAP assisted the municipality to prioritize projects that addressed exclusion and access to vulnerable groups to services resulting in the access to sufficient quantities of potable water. </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5811" name="Rectangle 3"/>
          <p:cNvSpPr>
            <a:spLocks noChangeArrowheads="1"/>
          </p:cNvSpPr>
          <p:nvPr/>
        </p:nvSpPr>
        <p:spPr bwMode="auto">
          <a:xfrm>
            <a:off x="684213" y="1484313"/>
            <a:ext cx="7559675" cy="4465637"/>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539750" indent="-274638">
              <a:buClr>
                <a:srgbClr val="FFFFFF"/>
              </a:buClr>
              <a:buSzPct val="75000"/>
              <a:buFont typeface="Wingdings" pitchFamily="2" charset="2"/>
              <a:buNone/>
              <a:defRPr/>
            </a:pPr>
            <a:r>
              <a:rPr lang="en-US" sz="2400" b="1">
                <a:cs typeface="Arial" charset="0"/>
              </a:rPr>
              <a:t>Objectives</a:t>
            </a:r>
            <a:r>
              <a:rPr lang="en-US" sz="2400">
                <a:cs typeface="Arial" charset="0"/>
              </a:rPr>
              <a:t>:</a:t>
            </a:r>
          </a:p>
          <a:p>
            <a:pPr marL="539750" indent="-274638">
              <a:buClr>
                <a:srgbClr val="FFFFFF"/>
              </a:buClr>
              <a:buSzPct val="75000"/>
              <a:buFont typeface="Wingdings" pitchFamily="2" charset="2"/>
              <a:buNone/>
              <a:defRPr/>
            </a:pPr>
            <a:endParaRPr lang="en-US" sz="2400">
              <a:cs typeface="Arial" charset="0"/>
            </a:endParaRPr>
          </a:p>
          <a:p>
            <a:pPr marL="539750" indent="-274638">
              <a:spcBef>
                <a:spcPct val="35000"/>
              </a:spcBef>
              <a:buClr>
                <a:srgbClr val="FFFFFF"/>
              </a:buClr>
              <a:buSzPct val="75000"/>
              <a:buFont typeface="Wingdings" pitchFamily="2" charset="2"/>
              <a:buNone/>
              <a:defRPr/>
            </a:pPr>
            <a:r>
              <a:rPr lang="en-US" sz="2000">
                <a:cs typeface="Arial" charset="0"/>
              </a:rPr>
              <a:t>To reduce gender inequalities</a:t>
            </a:r>
          </a:p>
          <a:p>
            <a:pPr marL="539750" indent="-274638">
              <a:spcBef>
                <a:spcPct val="35000"/>
              </a:spcBef>
              <a:buClr>
                <a:srgbClr val="FFFFFF"/>
              </a:buClr>
              <a:buSzPct val="75000"/>
              <a:buFont typeface="Wingdings" pitchFamily="2" charset="2"/>
              <a:buNone/>
              <a:defRPr/>
            </a:pPr>
            <a:r>
              <a:rPr lang="en-US" sz="2000">
                <a:cs typeface="Arial" charset="0"/>
              </a:rPr>
              <a:t>To ensure that HR standards guided law and policy reform</a:t>
            </a:r>
          </a:p>
          <a:p>
            <a:pPr marL="539750" indent="-274638">
              <a:spcBef>
                <a:spcPct val="35000"/>
              </a:spcBef>
              <a:buClr>
                <a:srgbClr val="FFFFFF"/>
              </a:buClr>
              <a:buSzPct val="75000"/>
              <a:buFont typeface="Wingdings" pitchFamily="2" charset="2"/>
              <a:buNone/>
              <a:defRPr/>
            </a:pPr>
            <a:r>
              <a:rPr lang="en-US" sz="2000">
                <a:cs typeface="Arial" charset="0"/>
              </a:rPr>
              <a:t>To work in the 3AQ</a:t>
            </a:r>
          </a:p>
          <a:p>
            <a:pPr marL="539750" indent="-274638">
              <a:spcBef>
                <a:spcPct val="35000"/>
              </a:spcBef>
              <a:buClr>
                <a:srgbClr val="FFFFFF"/>
              </a:buClr>
              <a:buSzPct val="75000"/>
              <a:buFont typeface="Wingdings" pitchFamily="2" charset="2"/>
              <a:buNone/>
              <a:defRPr/>
            </a:pPr>
            <a:r>
              <a:rPr lang="en-US" sz="2000">
                <a:cs typeface="Arial" charset="0"/>
              </a:rPr>
              <a:t>To apply the principles of accountability and the rule of law, participation and non-discrimination into policies and programmes</a:t>
            </a:r>
          </a:p>
          <a:p>
            <a:pPr marL="539750" indent="-274638">
              <a:spcBef>
                <a:spcPct val="35000"/>
              </a:spcBef>
              <a:buClr>
                <a:srgbClr val="FFFFFF"/>
              </a:buClr>
              <a:buSzPct val="75000"/>
              <a:buFont typeface="Wingdings" pitchFamily="2" charset="2"/>
              <a:buNone/>
              <a:defRPr/>
            </a:pPr>
            <a:r>
              <a:rPr lang="en-US" sz="2000">
                <a:cs typeface="Arial" charset="0"/>
              </a:rPr>
              <a:t>Community participation and community driven interventions</a:t>
            </a:r>
          </a:p>
          <a:p>
            <a:pPr marL="539750" indent="-274638">
              <a:spcBef>
                <a:spcPct val="35000"/>
              </a:spcBef>
              <a:buClr>
                <a:srgbClr val="FFFFFF"/>
              </a:buClr>
              <a:buSzPct val="75000"/>
              <a:buFont typeface="Wingdings" pitchFamily="2" charset="2"/>
              <a:buNone/>
              <a:defRPr/>
            </a:pPr>
            <a:r>
              <a:rPr lang="en-US" sz="2000">
                <a:cs typeface="Arial" charset="0"/>
              </a:rPr>
              <a:t>The focus on the disadvantaged and marginalized is essential</a:t>
            </a:r>
          </a:p>
          <a:p>
            <a:pPr marL="539750" indent="-274638">
              <a:spcBef>
                <a:spcPct val="35000"/>
              </a:spcBef>
              <a:buClr>
                <a:srgbClr val="FFFFFF"/>
              </a:buClr>
              <a:buSzPct val="75000"/>
              <a:buFont typeface="Wingdings" pitchFamily="2" charset="2"/>
              <a:buNone/>
              <a:defRPr/>
            </a:pPr>
            <a:r>
              <a:rPr lang="en-US" sz="2000">
                <a:cs typeface="Arial" charset="0"/>
              </a:rPr>
              <a:t>Fees are a strong barrier</a:t>
            </a:r>
          </a:p>
          <a:p>
            <a:pPr marL="539750" indent="-274638">
              <a:buClr>
                <a:srgbClr val="FFFFFF"/>
              </a:buClr>
              <a:buSzPct val="75000"/>
              <a:buFont typeface="Wingdings" pitchFamily="2" charset="2"/>
              <a:buNone/>
              <a:defRPr/>
            </a:pPr>
            <a:endParaRPr lang="en-US" sz="2000">
              <a:cs typeface="Arial" charset="0"/>
            </a:endParaRPr>
          </a:p>
        </p:txBody>
      </p:sp>
      <p:sp>
        <p:nvSpPr>
          <p:cNvPr id="93186" name="Text Box 3"/>
          <p:cNvSpPr txBox="1">
            <a:spLocks noChangeArrowheads="1"/>
          </p:cNvSpPr>
          <p:nvPr/>
        </p:nvSpPr>
        <p:spPr bwMode="auto">
          <a:xfrm>
            <a:off x="1908175" y="188913"/>
            <a:ext cx="6337300" cy="1066800"/>
          </a:xfrm>
          <a:prstGeom prst="rect">
            <a:avLst/>
          </a:prstGeom>
          <a:noFill/>
          <a:ln w="9525">
            <a:noFill/>
            <a:miter lim="800000"/>
            <a:headEnd/>
            <a:tailEnd/>
          </a:ln>
        </p:spPr>
        <p:txBody>
          <a:bodyPr>
            <a:spAutoFit/>
          </a:bodyPr>
          <a:lstStyle/>
          <a:p>
            <a:r>
              <a:rPr lang="en-US" sz="3200" b="1">
                <a:cs typeface="Arial" charset="0"/>
              </a:rPr>
              <a:t>Examples on maternal health </a:t>
            </a:r>
            <a:br>
              <a:rPr lang="en-US" sz="3200" b="1">
                <a:cs typeface="Arial" charset="0"/>
              </a:rPr>
            </a:br>
            <a:r>
              <a:rPr lang="en-US" sz="3200" b="1">
                <a:cs typeface="Arial" charset="0"/>
              </a:rPr>
              <a:t>in Ecuador</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1" name="Title 1"/>
          <p:cNvSpPr>
            <a:spLocks noGrp="1"/>
          </p:cNvSpPr>
          <p:nvPr>
            <p:ph type="title" idx="4294967295"/>
          </p:nvPr>
        </p:nvSpPr>
        <p:spPr>
          <a:xfrm>
            <a:off x="1643063" y="274638"/>
            <a:ext cx="7043737" cy="1143000"/>
          </a:xfrm>
        </p:spPr>
        <p:txBody>
          <a:bodyPr/>
          <a:lstStyle/>
          <a:p>
            <a:pPr eaLnBrk="1" hangingPunct="1"/>
            <a:r>
              <a:rPr lang="en-US" sz="3400" smtClean="0">
                <a:ea typeface="ＭＳ Ｐゴシック"/>
                <a:cs typeface="ＭＳ Ｐゴシック"/>
              </a:rPr>
              <a:t>Five UNDAF inter-related programming principles</a:t>
            </a:r>
          </a:p>
        </p:txBody>
      </p:sp>
      <p:pic>
        <p:nvPicPr>
          <p:cNvPr id="25602" name="Content Placeholder 3"/>
          <p:cNvPicPr>
            <a:picLocks noGrp="1" noChangeArrowheads="1"/>
          </p:cNvPicPr>
          <p:nvPr>
            <p:ph idx="4294967295"/>
          </p:nvPr>
        </p:nvPicPr>
        <p:blipFill>
          <a:blip r:embed="rId3">
            <a:lum bright="-10000" contrast="20000"/>
          </a:blip>
          <a:srcRect/>
          <a:stretch>
            <a:fillRect/>
          </a:stretch>
        </p:blipFill>
        <p:spPr>
          <a:xfrm>
            <a:off x="107950" y="1557338"/>
            <a:ext cx="8856663" cy="5040312"/>
          </a:xfrm>
        </p:spPr>
      </p:pic>
    </p:spTree>
    <p:extLst>
      <p:ext uri="{BB962C8B-B14F-4D97-AF65-F5344CB8AC3E}">
        <p14:creationId xmlns:p14="http://schemas.microsoft.com/office/powerpoint/2010/main" val="2709727822"/>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5810" name="Rectangle 2"/>
          <p:cNvSpPr>
            <a:spLocks noGrp="1" noChangeArrowheads="1"/>
          </p:cNvSpPr>
          <p:nvPr>
            <p:ph type="ctrTitle" idx="4294967295"/>
          </p:nvPr>
        </p:nvSpPr>
        <p:spPr>
          <a:xfrm>
            <a:off x="2124075" y="333375"/>
            <a:ext cx="6480175" cy="792163"/>
          </a:xfrm>
          <a:solidFill>
            <a:srgbClr val="FFFFFF"/>
          </a:solidFill>
          <a:effectLst>
            <a:outerShdw dist="107763" dir="2700000" algn="ctr" rotWithShape="0">
              <a:srgbClr val="808080">
                <a:alpha val="50000"/>
              </a:srgbClr>
            </a:outerShdw>
          </a:effectLst>
        </p:spPr>
        <p:txBody>
          <a:bodyPr lIns="92075" tIns="46038" rIns="92075" bIns="46038" anchor="b">
            <a:normAutofit/>
          </a:bodyPr>
          <a:lstStyle/>
          <a:p>
            <a:pPr eaLnBrk="1" hangingPunct="1">
              <a:defRPr/>
            </a:pPr>
            <a:r>
              <a:rPr lang="en-US" sz="4000" b="1" smtClean="0"/>
              <a:t>Examples on girls education</a:t>
            </a:r>
          </a:p>
        </p:txBody>
      </p:sp>
      <p:sp>
        <p:nvSpPr>
          <p:cNvPr id="39939" name="Rectangle 3"/>
          <p:cNvSpPr>
            <a:spLocks noChangeArrowheads="1"/>
          </p:cNvSpPr>
          <p:nvPr/>
        </p:nvSpPr>
        <p:spPr bwMode="auto">
          <a:xfrm>
            <a:off x="611188" y="1628775"/>
            <a:ext cx="7561262" cy="5040313"/>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539750" indent="-274638">
              <a:buClr>
                <a:srgbClr val="FFFFFF"/>
              </a:buClr>
              <a:buSzPct val="75000"/>
              <a:buFont typeface="Wingdings" pitchFamily="2" charset="2"/>
              <a:buNone/>
              <a:defRPr/>
            </a:pPr>
            <a:r>
              <a:rPr lang="en-US" sz="2000" b="1">
                <a:cs typeface="Arial" charset="0"/>
              </a:rPr>
              <a:t>Objectives</a:t>
            </a:r>
            <a:r>
              <a:rPr lang="en-US" sz="2000">
                <a:cs typeface="Arial" charset="0"/>
              </a:rPr>
              <a:t>: Advancing Girls Education in Partnership with Traditional Rulers (A case study from Ghana)</a:t>
            </a:r>
          </a:p>
          <a:p>
            <a:pPr marL="539750" indent="-274638">
              <a:buClr>
                <a:srgbClr val="FFFFFF"/>
              </a:buClr>
              <a:buSzPct val="75000"/>
              <a:buFont typeface="Wingdings" pitchFamily="2" charset="2"/>
              <a:buNone/>
              <a:defRPr/>
            </a:pPr>
            <a:endParaRPr lang="en-US" sz="2000">
              <a:cs typeface="Arial" charset="0"/>
            </a:endParaRPr>
          </a:p>
          <a:p>
            <a:pPr marL="539750" indent="-274638">
              <a:buClr>
                <a:srgbClr val="FFFFFF"/>
              </a:buClr>
              <a:buSzPct val="75000"/>
              <a:buFont typeface="Wingdings" pitchFamily="2" charset="2"/>
              <a:buNone/>
              <a:defRPr/>
            </a:pPr>
            <a:r>
              <a:rPr lang="en-US" sz="2000" b="1">
                <a:cs typeface="Arial" charset="0"/>
              </a:rPr>
              <a:t>Thrust</a:t>
            </a:r>
            <a:r>
              <a:rPr lang="en-US" sz="2000">
                <a:cs typeface="Arial" charset="0"/>
              </a:rPr>
              <a:t>: Using  MDGs 2 and 3 as entry points, UNICEF has been supporting the National Commission on Civic Education (NCCE) to undertake sensitization programmes among Paramount traditional rulers in all 10 regions of the country. </a:t>
            </a:r>
          </a:p>
          <a:p>
            <a:pPr marL="539750" indent="-274638">
              <a:buClr>
                <a:srgbClr val="FFFFFF"/>
              </a:buClr>
              <a:buSzPct val="75000"/>
              <a:buFont typeface="Wingdings" pitchFamily="2" charset="2"/>
              <a:buNone/>
              <a:defRPr/>
            </a:pPr>
            <a:endParaRPr lang="en-US" sz="2000">
              <a:cs typeface="Arial" charset="0"/>
            </a:endParaRPr>
          </a:p>
          <a:p>
            <a:pPr marL="539750" indent="-274638">
              <a:buClr>
                <a:srgbClr val="FFFFFF"/>
              </a:buClr>
              <a:buSzPct val="75000"/>
              <a:buFont typeface="Wingdings" pitchFamily="2" charset="2"/>
              <a:buNone/>
              <a:defRPr/>
            </a:pPr>
            <a:r>
              <a:rPr lang="en-US" sz="2000" b="1">
                <a:cs typeface="Arial" charset="0"/>
              </a:rPr>
              <a:t>Result</a:t>
            </a:r>
            <a:r>
              <a:rPr lang="en-US" sz="2000">
                <a:cs typeface="Arial" charset="0"/>
              </a:rPr>
              <a:t>: All 10 Paramountcies have established scholarship schemes for girls in their communities and girls education is now seen as an asset. This has contributed to increased girls enrollment in Ghana.</a:t>
            </a:r>
          </a:p>
          <a:p>
            <a:pPr marL="539750" indent="-274638">
              <a:buClr>
                <a:srgbClr val="FFFFFF"/>
              </a:buClr>
              <a:buSzPct val="75000"/>
              <a:buFont typeface="Wingdings" pitchFamily="2" charset="2"/>
              <a:buNone/>
              <a:defRPr/>
            </a:pPr>
            <a:endParaRPr lang="en-US" sz="2000">
              <a:cs typeface="Arial" charset="0"/>
            </a:endParaRPr>
          </a:p>
          <a:p>
            <a:pPr marL="539750" indent="-274638">
              <a:buClr>
                <a:srgbClr val="FFFFFF"/>
              </a:buClr>
              <a:buSzPct val="75000"/>
              <a:buFont typeface="Wingdings" pitchFamily="2" charset="2"/>
              <a:buNone/>
              <a:defRPr/>
            </a:pPr>
            <a:r>
              <a:rPr lang="en-US" sz="1400">
                <a:cs typeface="Arial" charset="0"/>
              </a:rPr>
              <a:t> </a:t>
            </a:r>
          </a:p>
          <a:p>
            <a:pPr marL="539750" indent="-274638">
              <a:buClr>
                <a:srgbClr val="FFFFFF"/>
              </a:buClr>
              <a:buSzPct val="75000"/>
              <a:buFont typeface="Wingdings" pitchFamily="2" charset="2"/>
              <a:buNone/>
              <a:defRPr/>
            </a:pPr>
            <a:endParaRPr lang="en-US" sz="2400">
              <a:cs typeface="Arial"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9329" name="Title 1"/>
          <p:cNvSpPr>
            <a:spLocks noGrp="1"/>
          </p:cNvSpPr>
          <p:nvPr>
            <p:ph type="title" idx="4294967295"/>
          </p:nvPr>
        </p:nvSpPr>
        <p:spPr/>
        <p:txBody>
          <a:bodyPr/>
          <a:lstStyle/>
          <a:p>
            <a:pPr eaLnBrk="1" hangingPunct="1"/>
            <a:r>
              <a:rPr lang="en-US" smtClean="0"/>
              <a:t>Include other examples…</a:t>
            </a:r>
          </a:p>
        </p:txBody>
      </p:sp>
      <p:sp>
        <p:nvSpPr>
          <p:cNvPr id="99330" name="Content Placeholder 2"/>
          <p:cNvSpPr>
            <a:spLocks noGrp="1"/>
          </p:cNvSpPr>
          <p:nvPr>
            <p:ph idx="4294967295"/>
          </p:nvPr>
        </p:nvSpPr>
        <p:spPr/>
        <p:txBody>
          <a:bodyPr/>
          <a:lstStyle/>
          <a:p>
            <a:pPr eaLnBrk="1" hangingPunct="1"/>
            <a:endParaRPr lang="en-US" smtClean="0"/>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86786" name="Rectangle 2"/>
          <p:cNvSpPr>
            <a:spLocks noGrp="1" noChangeArrowheads="1"/>
          </p:cNvSpPr>
          <p:nvPr>
            <p:ph type="title" idx="4294967295"/>
          </p:nvPr>
        </p:nvSpPr>
        <p:spPr>
          <a:xfrm>
            <a:off x="1619250" y="274638"/>
            <a:ext cx="7067550" cy="1143000"/>
          </a:xfrm>
          <a:solidFill>
            <a:srgbClr val="FFFFFF"/>
          </a:solidFill>
        </p:spPr>
        <p:txBody>
          <a:bodyPr anchor="t"/>
          <a:lstStyle/>
          <a:p>
            <a:pPr eaLnBrk="1" hangingPunct="1">
              <a:defRPr/>
            </a:pPr>
            <a:r>
              <a:rPr lang="en-US" smtClean="0">
                <a:effectLst>
                  <a:outerShdw blurRad="38100" dist="38100" dir="2700000" algn="tl">
                    <a:srgbClr val="C0C0C0"/>
                  </a:outerShdw>
                </a:effectLst>
              </a:rPr>
              <a:t>Group exercise</a:t>
            </a:r>
          </a:p>
        </p:txBody>
      </p:sp>
      <p:sp>
        <p:nvSpPr>
          <p:cNvPr id="101378" name="Rectangle 3"/>
          <p:cNvSpPr>
            <a:spLocks noGrp="1" noChangeArrowheads="1"/>
          </p:cNvSpPr>
          <p:nvPr>
            <p:ph type="body" idx="4294967295"/>
          </p:nvPr>
        </p:nvSpPr>
        <p:spPr>
          <a:xfrm>
            <a:off x="457200" y="1412875"/>
            <a:ext cx="8229600" cy="4392613"/>
          </a:xfrm>
          <a:solidFill>
            <a:srgbClr val="FFFFFF"/>
          </a:solidFill>
        </p:spPr>
        <p:txBody>
          <a:bodyPr/>
          <a:lstStyle/>
          <a:p>
            <a:pPr eaLnBrk="1" hangingPunct="1">
              <a:lnSpc>
                <a:spcPct val="80000"/>
              </a:lnSpc>
              <a:buFont typeface="Wingdings" pitchFamily="2" charset="2"/>
              <a:buNone/>
            </a:pPr>
            <a:endParaRPr lang="en-US" sz="2400" smtClean="0">
              <a:latin typeface="Arial" charset="0"/>
            </a:endParaRPr>
          </a:p>
          <a:p>
            <a:pPr eaLnBrk="1" hangingPunct="1">
              <a:lnSpc>
                <a:spcPct val="80000"/>
              </a:lnSpc>
              <a:buFont typeface="Wingdings" pitchFamily="2" charset="2"/>
              <a:buNone/>
            </a:pPr>
            <a:r>
              <a:rPr lang="en-US" sz="2400" smtClean="0">
                <a:latin typeface="Arial" charset="0"/>
              </a:rPr>
              <a:t>At your table discuss together and agree on:</a:t>
            </a:r>
          </a:p>
          <a:p>
            <a:pPr eaLnBrk="1" hangingPunct="1">
              <a:lnSpc>
                <a:spcPct val="80000"/>
              </a:lnSpc>
              <a:buFont typeface="Wingdings" pitchFamily="2" charset="2"/>
              <a:buNone/>
            </a:pPr>
            <a:r>
              <a:rPr lang="en-US" sz="2400" smtClean="0">
                <a:latin typeface="Arial" charset="0"/>
              </a:rPr>
              <a:t> </a:t>
            </a:r>
          </a:p>
          <a:p>
            <a:pPr eaLnBrk="1" hangingPunct="1">
              <a:lnSpc>
                <a:spcPct val="80000"/>
              </a:lnSpc>
              <a:buFont typeface="Wingdings" pitchFamily="2" charset="2"/>
              <a:buNone/>
            </a:pPr>
            <a:endParaRPr lang="en-US" sz="2400" smtClean="0">
              <a:latin typeface="Arial" charset="0"/>
            </a:endParaRPr>
          </a:p>
          <a:p>
            <a:pPr eaLnBrk="1" hangingPunct="1">
              <a:lnSpc>
                <a:spcPct val="80000"/>
              </a:lnSpc>
              <a:buClr>
                <a:srgbClr val="FFFFFF"/>
              </a:buClr>
              <a:buFont typeface="Wingdings" pitchFamily="2" charset="2"/>
              <a:buNone/>
            </a:pPr>
            <a:r>
              <a:rPr lang="it-IT" sz="2800" b="1" i="1" smtClean="0">
                <a:latin typeface="Arial" charset="0"/>
              </a:rPr>
              <a:t>	A short definition explaining in simple terms what a human rights-based approach to development programming is about</a:t>
            </a:r>
          </a:p>
          <a:p>
            <a:pPr eaLnBrk="1" hangingPunct="1">
              <a:lnSpc>
                <a:spcPct val="80000"/>
              </a:lnSpc>
              <a:buClr>
                <a:srgbClr val="FFFFFF"/>
              </a:buClr>
              <a:buFont typeface="Wingdings" pitchFamily="2" charset="2"/>
              <a:buNone/>
            </a:pPr>
            <a:endParaRPr lang="en-US" sz="2800" i="1" smtClean="0">
              <a:latin typeface="Arial" charset="0"/>
            </a:endParaRPr>
          </a:p>
          <a:p>
            <a:pPr eaLnBrk="1" hangingPunct="1">
              <a:lnSpc>
                <a:spcPct val="80000"/>
              </a:lnSpc>
              <a:buClr>
                <a:srgbClr val="FFFFFF"/>
              </a:buClr>
              <a:buFont typeface="Wingdings" pitchFamily="2" charset="2"/>
              <a:buNone/>
            </a:pPr>
            <a:r>
              <a:rPr lang="en-US" sz="2400" smtClean="0">
                <a:latin typeface="Arial" charset="0"/>
              </a:rPr>
              <a:t>			1 card per group</a:t>
            </a:r>
          </a:p>
          <a:p>
            <a:pPr eaLnBrk="1" hangingPunct="1">
              <a:lnSpc>
                <a:spcPct val="80000"/>
              </a:lnSpc>
              <a:buClr>
                <a:srgbClr val="FFFFFF"/>
              </a:buClr>
              <a:buFont typeface="Wingdings" pitchFamily="2" charset="2"/>
              <a:buNone/>
            </a:pPr>
            <a:endParaRPr lang="en-US" sz="2400" smtClean="0">
              <a:latin typeface="Arial" charset="0"/>
            </a:endParaRPr>
          </a:p>
          <a:p>
            <a:pPr eaLnBrk="1" hangingPunct="1">
              <a:lnSpc>
                <a:spcPct val="80000"/>
              </a:lnSpc>
              <a:buClr>
                <a:srgbClr val="FFFFFF"/>
              </a:buClr>
              <a:buFont typeface="Wingdings" pitchFamily="2" charset="2"/>
              <a:buNone/>
            </a:pPr>
            <a:r>
              <a:rPr lang="en-US" sz="2400" smtClean="0">
                <a:latin typeface="Arial" charset="0"/>
              </a:rPr>
              <a:t>			</a:t>
            </a:r>
            <a:endParaRPr lang="en-US" sz="2800" smtClean="0">
              <a:latin typeface="Arial" charset="0"/>
            </a:endParaRPr>
          </a:p>
        </p:txBody>
      </p:sp>
      <p:sp>
        <p:nvSpPr>
          <p:cNvPr id="101379" name="Rectangle 4"/>
          <p:cNvSpPr>
            <a:spLocks noChangeArrowheads="1"/>
          </p:cNvSpPr>
          <p:nvPr/>
        </p:nvSpPr>
        <p:spPr bwMode="auto">
          <a:xfrm>
            <a:off x="5076825" y="4868863"/>
            <a:ext cx="1524000" cy="719137"/>
          </a:xfrm>
          <a:prstGeom prst="rect">
            <a:avLst/>
          </a:prstGeom>
          <a:solidFill>
            <a:srgbClr val="FFFF00"/>
          </a:solidFill>
          <a:ln w="31750">
            <a:solidFill>
              <a:schemeClr val="tx1"/>
            </a:solidFill>
            <a:miter lim="800000"/>
            <a:headEnd/>
            <a:tailEnd/>
          </a:ln>
        </p:spPr>
        <p:txBody>
          <a:bodyPr wrap="none" anchor="ctr"/>
          <a:lstStyle/>
          <a:p>
            <a:pPr algn="ctr">
              <a:lnSpc>
                <a:spcPct val="90000"/>
              </a:lnSpc>
              <a:spcBef>
                <a:spcPct val="50000"/>
              </a:spcBef>
            </a:pPr>
            <a:endParaRPr lang="en-US" sz="2400" b="1">
              <a:solidFill>
                <a:srgbClr val="6600FF"/>
              </a:solidFill>
              <a:cs typeface="Arial" charset="0"/>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5" name="Rectangle 3"/>
          <p:cNvSpPr>
            <a:spLocks noGrp="1" noChangeArrowheads="1"/>
          </p:cNvSpPr>
          <p:nvPr>
            <p:ph type="body" idx="4294967295"/>
          </p:nvPr>
        </p:nvSpPr>
        <p:spPr>
          <a:xfrm>
            <a:off x="900113" y="1504950"/>
            <a:ext cx="7634287" cy="5019675"/>
          </a:xfrm>
        </p:spPr>
        <p:txBody>
          <a:bodyPr/>
          <a:lstStyle/>
          <a:p>
            <a:pPr marL="290513" indent="-290513" eaLnBrk="1" hangingPunct="1">
              <a:spcBef>
                <a:spcPts val="1200"/>
              </a:spcBef>
              <a:buFont typeface="Wingdings" pitchFamily="2" charset="2"/>
              <a:buNone/>
            </a:pPr>
            <a:r>
              <a:rPr lang="en-GB" sz="2800" smtClean="0"/>
              <a:t>A HRBA helps the UN and partners to answer 4 critical questions:</a:t>
            </a:r>
          </a:p>
          <a:p>
            <a:pPr marL="290513" indent="-290513" eaLnBrk="1" hangingPunct="1">
              <a:spcBef>
                <a:spcPts val="1200"/>
              </a:spcBef>
              <a:buFont typeface="Wingdings" pitchFamily="2" charset="2"/>
              <a:buChar char="à"/>
            </a:pPr>
            <a:r>
              <a:rPr lang="en-GB" sz="2800" u="sng" smtClean="0">
                <a:solidFill>
                  <a:srgbClr val="FF0000"/>
                </a:solidFill>
              </a:rPr>
              <a:t>Who</a:t>
            </a:r>
            <a:r>
              <a:rPr lang="en-GB" sz="2800" smtClean="0"/>
              <a:t> has been left behind</a:t>
            </a:r>
          </a:p>
          <a:p>
            <a:pPr marL="290513" indent="-290513" eaLnBrk="1" hangingPunct="1">
              <a:spcBef>
                <a:spcPts val="1200"/>
              </a:spcBef>
              <a:buFont typeface="Wingdings" pitchFamily="2" charset="2"/>
              <a:buChar char="à"/>
            </a:pPr>
            <a:r>
              <a:rPr lang="en-GB" sz="2800" u="sng" smtClean="0">
                <a:solidFill>
                  <a:srgbClr val="FF3300"/>
                </a:solidFill>
              </a:rPr>
              <a:t>Why?</a:t>
            </a:r>
            <a:r>
              <a:rPr lang="en-GB" sz="2800" smtClean="0">
                <a:solidFill>
                  <a:srgbClr val="FF3300"/>
                </a:solidFill>
              </a:rPr>
              <a:t> </a:t>
            </a:r>
            <a:r>
              <a:rPr lang="en-GB" sz="2800" smtClean="0"/>
              <a:t>Which rights are at stake?</a:t>
            </a:r>
          </a:p>
          <a:p>
            <a:pPr marL="290513" indent="-290513" eaLnBrk="1" hangingPunct="1">
              <a:spcBef>
                <a:spcPts val="1200"/>
              </a:spcBef>
              <a:buFont typeface="Wingdings" pitchFamily="2" charset="2"/>
              <a:buNone/>
            </a:pPr>
            <a:r>
              <a:rPr lang="en-GB" sz="2800" smtClean="0">
                <a:sym typeface="Wingdings" pitchFamily="2" charset="2"/>
              </a:rPr>
              <a:t> </a:t>
            </a:r>
            <a:r>
              <a:rPr lang="en-GB" sz="2800" u="sng" smtClean="0">
                <a:solidFill>
                  <a:srgbClr val="0000FF"/>
                </a:solidFill>
              </a:rPr>
              <a:t>Who</a:t>
            </a:r>
            <a:r>
              <a:rPr lang="en-GB" sz="2800" smtClean="0"/>
              <a:t> has to do something about it?</a:t>
            </a:r>
          </a:p>
          <a:p>
            <a:pPr marL="290513" indent="-290513" eaLnBrk="1" hangingPunct="1">
              <a:spcBef>
                <a:spcPts val="1200"/>
              </a:spcBef>
              <a:buFont typeface="Wingdings" pitchFamily="2" charset="2"/>
              <a:buNone/>
            </a:pPr>
            <a:r>
              <a:rPr lang="en-GB" sz="2800" smtClean="0">
                <a:sym typeface="Wingdings" pitchFamily="2" charset="2"/>
              </a:rPr>
              <a:t> </a:t>
            </a:r>
            <a:r>
              <a:rPr lang="en-GB" sz="2800" smtClean="0"/>
              <a:t>What do </a:t>
            </a:r>
            <a:r>
              <a:rPr lang="en-GB" sz="2800" u="sng" smtClean="0">
                <a:solidFill>
                  <a:srgbClr val="0000FF"/>
                </a:solidFill>
              </a:rPr>
              <a:t>they</a:t>
            </a:r>
            <a:r>
              <a:rPr lang="en-GB" sz="2800" smtClean="0"/>
              <a:t> need, to take action?</a:t>
            </a:r>
          </a:p>
          <a:p>
            <a:pPr marL="290513" indent="-290513" eaLnBrk="1" hangingPunct="1">
              <a:spcBef>
                <a:spcPts val="1200"/>
              </a:spcBef>
              <a:buFontTx/>
              <a:buNone/>
            </a:pPr>
            <a:endParaRPr lang="en-GB" sz="2800" i="1" smtClean="0"/>
          </a:p>
          <a:p>
            <a:pPr marL="290513" indent="-290513" algn="ctr" eaLnBrk="1" hangingPunct="1">
              <a:spcBef>
                <a:spcPts val="1200"/>
              </a:spcBef>
              <a:buFontTx/>
              <a:buNone/>
            </a:pPr>
            <a:r>
              <a:rPr lang="en-GB" sz="2800" i="1" smtClean="0"/>
              <a:t>Process and outcome are equally important</a:t>
            </a:r>
          </a:p>
        </p:txBody>
      </p:sp>
      <p:sp>
        <p:nvSpPr>
          <p:cNvPr id="5" name="Rectangle 2"/>
          <p:cNvSpPr txBox="1">
            <a:spLocks/>
          </p:cNvSpPr>
          <p:nvPr/>
        </p:nvSpPr>
        <p:spPr bwMode="auto">
          <a:xfrm>
            <a:off x="439501" y="18864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defRPr/>
            </a:pPr>
            <a:r>
              <a:rPr lang="en-GB" sz="3200" b="1" smtClean="0">
                <a:effectLst>
                  <a:outerShdw blurRad="38100" dist="38100" dir="2700000" algn="tl">
                    <a:srgbClr val="C0C0C0"/>
                  </a:outerShdw>
                </a:effectLst>
              </a:rPr>
              <a:t>In conclusion:</a:t>
            </a:r>
            <a:br>
              <a:rPr lang="en-GB" sz="3200" b="1" smtClean="0">
                <a:effectLst>
                  <a:outerShdw blurRad="38100" dist="38100" dir="2700000" algn="tl">
                    <a:srgbClr val="C0C0C0"/>
                  </a:outerShdw>
                </a:effectLst>
              </a:rPr>
            </a:br>
            <a:r>
              <a:rPr lang="en-GB" sz="3200" b="1" smtClean="0">
                <a:effectLst>
                  <a:outerShdw blurRad="38100" dist="38100" dir="2700000" algn="tl">
                    <a:srgbClr val="C0C0C0"/>
                  </a:outerShdw>
                </a:effectLst>
              </a:rPr>
              <a:t>4 Critical questions</a:t>
            </a:r>
            <a:endParaRPr lang="en-US" sz="3200" b="1" dirty="0" smtClean="0">
              <a:effectLst>
                <a:outerShdw blurRad="38100" dist="38100" dir="2700000" algn="tl">
                  <a:srgbClr val="C0C0C0"/>
                </a:outerShdw>
              </a:effectLst>
            </a:endParaRPr>
          </a:p>
        </p:txBody>
      </p:sp>
    </p:spTree>
    <p:extLst>
      <p:ext uri="{BB962C8B-B14F-4D97-AF65-F5344CB8AC3E}">
        <p14:creationId xmlns:p14="http://schemas.microsoft.com/office/powerpoint/2010/main" val="13805389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29" name="Title 4"/>
          <p:cNvSpPr>
            <a:spLocks noGrp="1"/>
          </p:cNvSpPr>
          <p:nvPr>
            <p:ph type="title" idx="4294967295"/>
          </p:nvPr>
        </p:nvSpPr>
        <p:spPr>
          <a:xfrm>
            <a:off x="1116013" y="404813"/>
            <a:ext cx="8229600" cy="1143000"/>
          </a:xfrm>
        </p:spPr>
        <p:txBody>
          <a:bodyPr/>
          <a:lstStyle/>
          <a:p>
            <a:pPr eaLnBrk="1" hangingPunct="1"/>
            <a:r>
              <a:rPr kumimoji="1" lang="en-US" altLang="ja-JP" sz="3600" smtClean="0">
                <a:cs typeface="ＭＳ Ｐゴシック"/>
              </a:rPr>
              <a:t>Value of international human rights mechanisms in development work</a:t>
            </a:r>
            <a:endParaRPr kumimoji="1" lang="ja-JP" altLang="en-US" sz="3600" smtClean="0">
              <a:cs typeface="ＭＳ Ｐゴシック"/>
            </a:endParaRPr>
          </a:p>
        </p:txBody>
      </p:sp>
      <p:sp>
        <p:nvSpPr>
          <p:cNvPr id="22530" name="Content Placeholder 5"/>
          <p:cNvSpPr>
            <a:spLocks noGrp="1"/>
          </p:cNvSpPr>
          <p:nvPr>
            <p:ph idx="4294967295"/>
          </p:nvPr>
        </p:nvSpPr>
        <p:spPr/>
        <p:txBody>
          <a:bodyPr/>
          <a:lstStyle/>
          <a:p>
            <a:pPr marL="0" indent="0" eaLnBrk="1" hangingPunct="1">
              <a:buFont typeface="Arial" charset="0"/>
              <a:buNone/>
            </a:pPr>
            <a:endParaRPr kumimoji="1" lang="en-US" altLang="ja-JP" sz="2400" b="1" smtClean="0">
              <a:cs typeface="ＭＳ Ｐゴシック"/>
            </a:endParaRPr>
          </a:p>
          <a:p>
            <a:pPr marL="0" indent="0" eaLnBrk="1" hangingPunct="1">
              <a:buFont typeface="Arial" charset="0"/>
              <a:buNone/>
            </a:pPr>
            <a:r>
              <a:rPr kumimoji="1" lang="en-US" altLang="ja-JP" sz="2400" b="1" smtClean="0">
                <a:cs typeface="ＭＳ Ｐゴシック"/>
              </a:rPr>
              <a:t>Advocacy tool:  </a:t>
            </a:r>
            <a:r>
              <a:rPr kumimoji="1" lang="en-US" altLang="ja-JP" sz="2400" smtClean="0">
                <a:cs typeface="ＭＳ Ｐゴシック"/>
              </a:rPr>
              <a:t>Open opportunities to </a:t>
            </a:r>
            <a:r>
              <a:rPr lang="en-US" altLang="ja-JP" sz="2400" smtClean="0">
                <a:cs typeface="ＭＳ Ｐゴシック"/>
              </a:rPr>
              <a:t>have dialogues around </a:t>
            </a:r>
            <a:r>
              <a:rPr kumimoji="1" lang="en-US" altLang="ja-JP" sz="2400" smtClean="0">
                <a:cs typeface="ＭＳ Ｐゴシック"/>
              </a:rPr>
              <a:t>sensitive issues</a:t>
            </a:r>
          </a:p>
          <a:p>
            <a:pPr marL="0" indent="0" eaLnBrk="1" hangingPunct="1">
              <a:buFont typeface="Arial" charset="0"/>
              <a:buNone/>
            </a:pPr>
            <a:r>
              <a:rPr lang="en-US" altLang="ja-JP" sz="2400" b="1" smtClean="0">
                <a:cs typeface="ＭＳ Ｐゴシック"/>
              </a:rPr>
              <a:t>Accountability tool: </a:t>
            </a:r>
            <a:r>
              <a:rPr lang="en-US" altLang="ja-JP" sz="2400" smtClean="0">
                <a:cs typeface="ＭＳ Ｐゴシック"/>
              </a:rPr>
              <a:t>HR bodies provide transparent mechanisms to monitor government efforts</a:t>
            </a:r>
          </a:p>
          <a:p>
            <a:pPr marL="0" indent="0" eaLnBrk="1" hangingPunct="1">
              <a:buFont typeface="Arial" charset="0"/>
              <a:buNone/>
            </a:pPr>
            <a:r>
              <a:rPr kumimoji="1" lang="en-US" altLang="ja-JP" sz="2400" b="1" smtClean="0">
                <a:cs typeface="ＭＳ Ｐゴシック"/>
              </a:rPr>
              <a:t>Analytical tool:  </a:t>
            </a:r>
            <a:r>
              <a:rPr kumimoji="1" lang="en-US" altLang="ja-JP" sz="2400" smtClean="0">
                <a:cs typeface="ＭＳ Ｐゴシック"/>
              </a:rPr>
              <a:t>Help understand underlying and root causes of development problems</a:t>
            </a:r>
          </a:p>
          <a:p>
            <a:pPr marL="0" indent="0" eaLnBrk="1" hangingPunct="1">
              <a:buFont typeface="Arial" charset="0"/>
              <a:buNone/>
            </a:pPr>
            <a:r>
              <a:rPr lang="en-US" altLang="ja-JP" sz="2400" b="1" smtClean="0">
                <a:cs typeface="ＭＳ Ｐゴシック"/>
              </a:rPr>
              <a:t>Programming tool:  </a:t>
            </a:r>
            <a:r>
              <a:rPr lang="en-US" altLang="ja-JP" sz="2400" smtClean="0">
                <a:cs typeface="ＭＳ Ｐゴシック"/>
              </a:rPr>
              <a:t>Help identify specific priorities and benchmarks and guide the process (e.g. ‘minimum core standards’, HR principles)</a:t>
            </a:r>
            <a:endParaRPr kumimoji="1" lang="ja-JP" altLang="en-US" sz="2400" smtClean="0">
              <a:cs typeface="ＭＳ Ｐゴシック"/>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idx="4294967295"/>
          </p:nvPr>
        </p:nvSpPr>
        <p:spPr>
          <a:xfrm>
            <a:off x="1692275" y="274638"/>
            <a:ext cx="6994525" cy="1143000"/>
          </a:xfrm>
        </p:spPr>
        <p:txBody>
          <a:bodyPr/>
          <a:lstStyle/>
          <a:p>
            <a:pPr eaLnBrk="1" hangingPunct="1"/>
            <a:r>
              <a:rPr lang="en-US" sz="4000" b="1" smtClean="0"/>
              <a:t>Why a human rights-based approach to development?</a:t>
            </a:r>
          </a:p>
        </p:txBody>
      </p:sp>
      <p:sp>
        <p:nvSpPr>
          <p:cNvPr id="24578" name="Rectangle 3"/>
          <p:cNvSpPr>
            <a:spLocks noGrp="1"/>
          </p:cNvSpPr>
          <p:nvPr>
            <p:ph type="body" idx="4294967295"/>
          </p:nvPr>
        </p:nvSpPr>
        <p:spPr/>
        <p:txBody>
          <a:bodyPr/>
          <a:lstStyle/>
          <a:p>
            <a:pPr eaLnBrk="1" hangingPunct="1">
              <a:buFont typeface="Arial" charset="0"/>
              <a:buNone/>
            </a:pPr>
            <a:r>
              <a:rPr lang="en-US" altLang="ja-JP" sz="2000" b="1" smtClean="0">
                <a:cs typeface="ＭＳ Ｐゴシック"/>
              </a:rPr>
              <a:t>Normative value</a:t>
            </a:r>
            <a:endParaRPr lang="en-US" altLang="ja-JP" sz="2000" smtClean="0">
              <a:cs typeface="ＭＳ Ｐゴシック"/>
            </a:endParaRPr>
          </a:p>
          <a:p>
            <a:pPr eaLnBrk="1" hangingPunct="1"/>
            <a:r>
              <a:rPr lang="en-US" altLang="ja-JP" sz="2000" smtClean="0">
                <a:cs typeface="ＭＳ Ｐゴシック"/>
              </a:rPr>
              <a:t>universal legal standards for a life with dignity</a:t>
            </a:r>
          </a:p>
          <a:p>
            <a:pPr eaLnBrk="1" hangingPunct="1"/>
            <a:endParaRPr lang="en-US" altLang="ja-JP" sz="2000" smtClean="0">
              <a:cs typeface="ＭＳ Ｐゴシック"/>
            </a:endParaRPr>
          </a:p>
          <a:p>
            <a:pPr eaLnBrk="1" hangingPunct="1">
              <a:buFont typeface="Arial" charset="0"/>
              <a:buNone/>
            </a:pPr>
            <a:r>
              <a:rPr lang="en-US" altLang="ja-JP" sz="2000" b="1" smtClean="0">
                <a:cs typeface="ＭＳ Ｐゴシック"/>
              </a:rPr>
              <a:t>Instrumental value</a:t>
            </a:r>
          </a:p>
          <a:p>
            <a:pPr eaLnBrk="1" hangingPunct="1"/>
            <a:r>
              <a:rPr lang="en-US" altLang="ja-JP" sz="2000" smtClean="0">
                <a:cs typeface="ＭＳ Ｐゴシック"/>
              </a:rPr>
              <a:t>Contributes to more sustainable development outcomes  </a:t>
            </a:r>
          </a:p>
          <a:p>
            <a:pPr eaLnBrk="1" hangingPunct="1"/>
            <a:r>
              <a:rPr lang="en-US" altLang="ja-JP" sz="2000" smtClean="0">
                <a:cs typeface="ＭＳ Ｐゴシック"/>
              </a:rPr>
              <a:t>Ensures a higher quality of the process</a:t>
            </a:r>
          </a:p>
          <a:p>
            <a:pPr eaLnBrk="1" hangingPunct="1"/>
            <a:r>
              <a:rPr lang="en-GB" altLang="ja-JP" sz="2000" smtClean="0">
                <a:cs typeface="ＭＳ Ｐゴシック"/>
              </a:rPr>
              <a:t>Clarifies the purpose of capacity development</a:t>
            </a:r>
          </a:p>
          <a:p>
            <a:pPr eaLnBrk="1" hangingPunct="1">
              <a:buFont typeface="Arial" charset="0"/>
              <a:buNone/>
            </a:pPr>
            <a:endParaRPr lang="en-US" altLang="ja-JP" sz="2000" smtClean="0">
              <a:cs typeface="ＭＳ Ｐゴシック"/>
            </a:endParaRPr>
          </a:p>
          <a:p>
            <a:pPr eaLnBrk="1" hangingPunct="1">
              <a:buFont typeface="Arial" charset="0"/>
              <a:buNone/>
            </a:pPr>
            <a:r>
              <a:rPr lang="en-GB" altLang="ja-JP" sz="2000" b="1" smtClean="0">
                <a:cs typeface="ＭＳ Ｐゴシック"/>
              </a:rPr>
              <a:t>Institutional reasons </a:t>
            </a:r>
            <a:r>
              <a:rPr lang="en-GB" altLang="ja-JP" sz="2000" smtClean="0">
                <a:cs typeface="ＭＳ Ｐゴシック"/>
              </a:rPr>
              <a:t>(UN comparative advantage)</a:t>
            </a:r>
          </a:p>
          <a:p>
            <a:pPr eaLnBrk="1" hangingPunct="1"/>
            <a:r>
              <a:rPr lang="en-GB" altLang="ja-JP" sz="2000" smtClean="0">
                <a:cs typeface="ＭＳ Ｐゴシック"/>
              </a:rPr>
              <a:t>impartiality to deal with sensitive issues</a:t>
            </a:r>
          </a:p>
          <a:p>
            <a:pPr eaLnBrk="1" hangingPunct="1"/>
            <a:r>
              <a:rPr lang="en-GB" altLang="ja-JP" sz="2000" smtClean="0">
                <a:cs typeface="ＭＳ Ｐゴシック"/>
              </a:rPr>
              <a:t>holistic analysis and integral responses to problems</a:t>
            </a:r>
            <a:endParaRPr lang="en-US" sz="20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5" name="Title 7"/>
          <p:cNvSpPr>
            <a:spLocks noGrp="1"/>
          </p:cNvSpPr>
          <p:nvPr>
            <p:ph type="title" idx="4294967295"/>
          </p:nvPr>
        </p:nvSpPr>
        <p:spPr>
          <a:xfrm>
            <a:off x="914400" y="260350"/>
            <a:ext cx="8229600" cy="1143000"/>
          </a:xfrm>
        </p:spPr>
        <p:txBody>
          <a:bodyPr/>
          <a:lstStyle/>
          <a:p>
            <a:pPr eaLnBrk="1" hangingPunct="1"/>
            <a:r>
              <a:rPr lang="en-US" altLang="ja-JP" sz="4000" smtClean="0">
                <a:cs typeface="ＭＳ Ｐゴシック"/>
              </a:rPr>
              <a:t>What is a human rights-based approach?</a:t>
            </a:r>
            <a:endParaRPr lang="ja-JP" altLang="en-US" sz="4000" smtClean="0">
              <a:cs typeface="ＭＳ Ｐゴシック"/>
            </a:endParaRPr>
          </a:p>
        </p:txBody>
      </p:sp>
      <p:sp>
        <p:nvSpPr>
          <p:cNvPr id="26626" name="Rectangle 2"/>
          <p:cNvSpPr>
            <a:spLocks noGrp="1" noChangeArrowheads="1"/>
          </p:cNvSpPr>
          <p:nvPr>
            <p:ph idx="4294967295"/>
          </p:nvPr>
        </p:nvSpPr>
        <p:spPr/>
        <p:txBody>
          <a:bodyPr/>
          <a:lstStyle/>
          <a:p>
            <a:pPr marL="0" indent="0" eaLnBrk="1" hangingPunct="1">
              <a:lnSpc>
                <a:spcPct val="90000"/>
              </a:lnSpc>
              <a:spcBef>
                <a:spcPts val="600"/>
              </a:spcBef>
              <a:spcAft>
                <a:spcPts val="600"/>
              </a:spcAft>
              <a:buFont typeface="Arial" charset="0"/>
              <a:buNone/>
            </a:pPr>
            <a:r>
              <a:rPr lang="en-GB" altLang="zh-CN" sz="2400" smtClean="0">
                <a:cs typeface="宋体"/>
              </a:rPr>
              <a:t>A conceptual framework for the process of development:</a:t>
            </a:r>
          </a:p>
          <a:p>
            <a:pPr marL="0" indent="0" eaLnBrk="1" hangingPunct="1">
              <a:lnSpc>
                <a:spcPct val="90000"/>
              </a:lnSpc>
              <a:spcBef>
                <a:spcPts val="600"/>
              </a:spcBef>
              <a:spcAft>
                <a:spcPts val="600"/>
              </a:spcAft>
              <a:buFont typeface="Wingdings" pitchFamily="2" charset="2"/>
              <a:buChar char="Ø"/>
            </a:pPr>
            <a:r>
              <a:rPr lang="en-GB" altLang="zh-CN" sz="2400" smtClean="0">
                <a:cs typeface="宋体"/>
              </a:rPr>
              <a:t>normatively based on international HR standards and principles</a:t>
            </a:r>
          </a:p>
          <a:p>
            <a:pPr marL="0" indent="0" eaLnBrk="1" hangingPunct="1">
              <a:lnSpc>
                <a:spcPct val="90000"/>
              </a:lnSpc>
              <a:spcBef>
                <a:spcPts val="600"/>
              </a:spcBef>
              <a:spcAft>
                <a:spcPts val="600"/>
              </a:spcAft>
              <a:buFont typeface="Wingdings" pitchFamily="2" charset="2"/>
              <a:buChar char="Ø"/>
            </a:pPr>
            <a:r>
              <a:rPr lang="en-GB" altLang="zh-CN" sz="2400" smtClean="0">
                <a:cs typeface="宋体"/>
              </a:rPr>
              <a:t>operationally directed to promoting and protecting HR</a:t>
            </a:r>
          </a:p>
          <a:p>
            <a:pPr marL="0" indent="0" eaLnBrk="1" hangingPunct="1">
              <a:lnSpc>
                <a:spcPct val="90000"/>
              </a:lnSpc>
              <a:spcBef>
                <a:spcPts val="600"/>
              </a:spcBef>
              <a:spcAft>
                <a:spcPts val="600"/>
              </a:spcAft>
              <a:buFont typeface="Wingdings" pitchFamily="2" charset="2"/>
              <a:buChar char="Ø"/>
            </a:pPr>
            <a:r>
              <a:rPr lang="en-GB" altLang="zh-CN" sz="2400" smtClean="0">
                <a:cs typeface="宋体"/>
              </a:rPr>
              <a:t>Recognizes human beings as rights-holders and establishes  obligations for duty-bearers. </a:t>
            </a:r>
          </a:p>
          <a:p>
            <a:pPr marL="0" indent="0" eaLnBrk="1" hangingPunct="1">
              <a:lnSpc>
                <a:spcPct val="90000"/>
              </a:lnSpc>
              <a:spcBef>
                <a:spcPts val="600"/>
              </a:spcBef>
              <a:spcAft>
                <a:spcPts val="600"/>
              </a:spcAft>
              <a:buFont typeface="Wingdings" pitchFamily="2" charset="2"/>
              <a:buChar char="Ø"/>
            </a:pPr>
            <a:r>
              <a:rPr lang="en-GB" altLang="zh-CN" sz="2400" smtClean="0">
                <a:cs typeface="宋体"/>
              </a:rPr>
              <a:t>Focus on discriminated and marginalized groups</a:t>
            </a:r>
          </a:p>
          <a:p>
            <a:pPr marL="0" indent="0" eaLnBrk="1" hangingPunct="1">
              <a:lnSpc>
                <a:spcPct val="90000"/>
              </a:lnSpc>
              <a:spcBef>
                <a:spcPts val="600"/>
              </a:spcBef>
              <a:spcAft>
                <a:spcPts val="600"/>
              </a:spcAft>
              <a:buFont typeface="Wingdings" pitchFamily="2" charset="2"/>
              <a:buChar char="Ø"/>
            </a:pPr>
            <a:r>
              <a:rPr lang="en-GB" altLang="zh-CN" sz="2400" smtClean="0">
                <a:cs typeface="宋体"/>
              </a:rPr>
              <a:t>Aims for the progressive achievement of all human rights</a:t>
            </a:r>
          </a:p>
          <a:p>
            <a:pPr marL="0" indent="0" eaLnBrk="1" hangingPunct="1">
              <a:lnSpc>
                <a:spcPct val="90000"/>
              </a:lnSpc>
              <a:spcBef>
                <a:spcPts val="600"/>
              </a:spcBef>
              <a:spcAft>
                <a:spcPts val="600"/>
              </a:spcAft>
              <a:buFont typeface="Wingdings" pitchFamily="2" charset="2"/>
              <a:buChar char="Ø"/>
            </a:pPr>
            <a:r>
              <a:rPr lang="en-GB" altLang="zh-CN" sz="2400" smtClean="0">
                <a:cs typeface="宋体"/>
              </a:rPr>
              <a:t>Gives equal importance to the outcome and process of development</a:t>
            </a:r>
          </a:p>
          <a:p>
            <a:pPr marL="0" indent="0" eaLnBrk="1" hangingPunct="1">
              <a:lnSpc>
                <a:spcPct val="90000"/>
              </a:lnSpc>
              <a:spcBef>
                <a:spcPts val="600"/>
              </a:spcBef>
              <a:spcAft>
                <a:spcPts val="600"/>
              </a:spcAft>
            </a:pPr>
            <a:endParaRPr lang="en-GB" altLang="zh-CN" sz="2400" smtClean="0">
              <a:cs typeface="宋体"/>
            </a:endParaRPr>
          </a:p>
          <a:p>
            <a:pPr marL="0" indent="0" eaLnBrk="1" hangingPunct="1">
              <a:lnSpc>
                <a:spcPct val="90000"/>
              </a:lnSpc>
              <a:spcBef>
                <a:spcPts val="600"/>
              </a:spcBef>
              <a:spcAft>
                <a:spcPts val="600"/>
              </a:spcAft>
            </a:pPr>
            <a:endParaRPr lang="en-GB" altLang="zh-CN" sz="2500" smtClean="0">
              <a:cs typeface="宋体"/>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9" name="Rectangle 3"/>
          <p:cNvSpPr>
            <a:spLocks noChangeArrowheads="1"/>
          </p:cNvSpPr>
          <p:nvPr/>
        </p:nvSpPr>
        <p:spPr bwMode="auto">
          <a:xfrm>
            <a:off x="1008063" y="1714500"/>
            <a:ext cx="8135937" cy="4319588"/>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874713" indent="-609600">
              <a:lnSpc>
                <a:spcPct val="120000"/>
              </a:lnSpc>
              <a:spcBef>
                <a:spcPct val="20000"/>
              </a:spcBef>
              <a:buClr>
                <a:srgbClr val="FDFDFD"/>
              </a:buClr>
              <a:buFont typeface="Wingdings" pitchFamily="2" charset="2"/>
              <a:buAutoNum type="arabicPeriod"/>
              <a:defRPr/>
            </a:pPr>
            <a:r>
              <a:rPr lang="en-US" altLang="ja-JP" sz="2000">
                <a:cs typeface="Arial" charset="0"/>
              </a:rPr>
              <a:t>All programmes of development co-operation, policies and technical assistance should </a:t>
            </a:r>
            <a:r>
              <a:rPr lang="en-US" altLang="ja-JP" sz="2000" u="sng">
                <a:solidFill>
                  <a:srgbClr val="FF0000"/>
                </a:solidFill>
                <a:cs typeface="Arial" charset="0"/>
              </a:rPr>
              <a:t>further</a:t>
            </a:r>
            <a:r>
              <a:rPr lang="en-US" altLang="ja-JP" sz="2000">
                <a:solidFill>
                  <a:srgbClr val="FF0000"/>
                </a:solidFill>
                <a:cs typeface="Arial" charset="0"/>
              </a:rPr>
              <a:t> the realization of human rights </a:t>
            </a:r>
            <a:r>
              <a:rPr lang="en-US" altLang="ja-JP" sz="2000">
                <a:cs typeface="Arial" charset="0"/>
              </a:rPr>
              <a:t>as laid down in the UDHR and other international human rights instruments</a:t>
            </a:r>
            <a:r>
              <a:rPr lang="en-US" altLang="ja-JP" sz="2000">
                <a:cs typeface="Times New Roman" pitchFamily="18" charset="0"/>
              </a:rPr>
              <a:t> </a:t>
            </a:r>
          </a:p>
          <a:p>
            <a:pPr marL="874713" indent="-609600">
              <a:lnSpc>
                <a:spcPct val="120000"/>
              </a:lnSpc>
              <a:spcBef>
                <a:spcPct val="20000"/>
              </a:spcBef>
              <a:buClr>
                <a:srgbClr val="FDFDFD"/>
              </a:buClr>
              <a:buFont typeface="Wingdings" pitchFamily="2" charset="2"/>
              <a:buAutoNum type="arabicPeriod"/>
              <a:defRPr/>
            </a:pPr>
            <a:endParaRPr lang="en-US" altLang="ja-JP" sz="800">
              <a:cs typeface="Arial" charset="0"/>
            </a:endParaRPr>
          </a:p>
          <a:p>
            <a:pPr marL="874713" indent="-609600">
              <a:lnSpc>
                <a:spcPct val="120000"/>
              </a:lnSpc>
              <a:spcBef>
                <a:spcPct val="20000"/>
              </a:spcBef>
              <a:buClr>
                <a:srgbClr val="FDFDFD"/>
              </a:buClr>
              <a:buFont typeface="Wingdings" pitchFamily="2" charset="2"/>
              <a:buAutoNum type="arabicPeriod"/>
              <a:defRPr/>
            </a:pPr>
            <a:r>
              <a:rPr lang="en-US" altLang="ja-JP" sz="2000">
                <a:solidFill>
                  <a:srgbClr val="FF0000"/>
                </a:solidFill>
                <a:cs typeface="Arial" charset="0"/>
              </a:rPr>
              <a:t>Human rights standards and principles </a:t>
            </a:r>
            <a:r>
              <a:rPr lang="en-US" altLang="ja-JP" sz="2000">
                <a:cs typeface="Arial" charset="0"/>
              </a:rPr>
              <a:t>guide  all development cooperation and programming in </a:t>
            </a:r>
            <a:r>
              <a:rPr lang="en-US" altLang="ja-JP" sz="2000" u="sng">
                <a:cs typeface="Arial" charset="0"/>
              </a:rPr>
              <a:t>all sectors</a:t>
            </a:r>
            <a:r>
              <a:rPr lang="en-US" altLang="ja-JP" sz="2000">
                <a:cs typeface="Arial" charset="0"/>
              </a:rPr>
              <a:t> and in </a:t>
            </a:r>
            <a:r>
              <a:rPr lang="en-US" altLang="ja-JP" sz="2000" u="sng">
                <a:cs typeface="Arial" charset="0"/>
              </a:rPr>
              <a:t>all phases</a:t>
            </a:r>
            <a:r>
              <a:rPr lang="en-US" altLang="ja-JP" sz="2000">
                <a:cs typeface="Arial" charset="0"/>
              </a:rPr>
              <a:t> of the programming process </a:t>
            </a:r>
          </a:p>
          <a:p>
            <a:pPr marL="874713" indent="-609600">
              <a:lnSpc>
                <a:spcPct val="120000"/>
              </a:lnSpc>
              <a:spcBef>
                <a:spcPct val="20000"/>
              </a:spcBef>
              <a:buClr>
                <a:srgbClr val="FDFDFD"/>
              </a:buClr>
              <a:buFont typeface="Wingdings" pitchFamily="2" charset="2"/>
              <a:buAutoNum type="arabicPeriod"/>
              <a:defRPr/>
            </a:pPr>
            <a:endParaRPr lang="en-US" altLang="ja-JP" sz="800">
              <a:cs typeface="Arial" charset="0"/>
            </a:endParaRPr>
          </a:p>
          <a:p>
            <a:pPr marL="874713" indent="-609600">
              <a:lnSpc>
                <a:spcPct val="120000"/>
              </a:lnSpc>
              <a:spcBef>
                <a:spcPct val="20000"/>
              </a:spcBef>
              <a:buClr>
                <a:srgbClr val="FDFDFD"/>
              </a:buClr>
              <a:buFont typeface="Wingdings" pitchFamily="2" charset="2"/>
              <a:buAutoNum type="arabicPeriod"/>
              <a:defRPr/>
            </a:pPr>
            <a:r>
              <a:rPr lang="en-US" altLang="ja-JP" sz="2000">
                <a:cs typeface="Arial" charset="0"/>
              </a:rPr>
              <a:t>Development cooperation contributes to the </a:t>
            </a:r>
            <a:r>
              <a:rPr lang="en-US" altLang="ja-JP" sz="2000">
                <a:solidFill>
                  <a:srgbClr val="FF0000"/>
                </a:solidFill>
                <a:cs typeface="Arial" charset="0"/>
              </a:rPr>
              <a:t>development of the capacities</a:t>
            </a:r>
            <a:r>
              <a:rPr lang="en-US" altLang="ja-JP" sz="2000">
                <a:cs typeface="Arial" charset="0"/>
              </a:rPr>
              <a:t> of </a:t>
            </a:r>
            <a:r>
              <a:rPr lang="en-US" altLang="ja-JP" sz="2000" u="sng">
                <a:cs typeface="Arial" charset="0"/>
              </a:rPr>
              <a:t>‘duty-bearers</a:t>
            </a:r>
            <a:r>
              <a:rPr lang="en-US" altLang="ja-JP" sz="2000">
                <a:cs typeface="Arial" charset="0"/>
              </a:rPr>
              <a:t>’ to meet their </a:t>
            </a:r>
            <a:r>
              <a:rPr lang="en-US" altLang="ja-JP" sz="2000" u="sng">
                <a:cs typeface="Arial" charset="0"/>
              </a:rPr>
              <a:t>obligations</a:t>
            </a:r>
            <a:r>
              <a:rPr lang="en-US" altLang="ja-JP" sz="2000">
                <a:cs typeface="Arial" charset="0"/>
              </a:rPr>
              <a:t> and/or of ‘</a:t>
            </a:r>
            <a:r>
              <a:rPr lang="en-US" altLang="ja-JP" sz="2000" u="sng">
                <a:cs typeface="Arial" charset="0"/>
              </a:rPr>
              <a:t>rights-holders</a:t>
            </a:r>
            <a:r>
              <a:rPr lang="en-US" altLang="ja-JP" sz="2000">
                <a:cs typeface="Arial" charset="0"/>
              </a:rPr>
              <a:t>’ to claim their </a:t>
            </a:r>
            <a:r>
              <a:rPr lang="en-US" altLang="ja-JP" sz="2000" u="sng">
                <a:cs typeface="Arial" charset="0"/>
              </a:rPr>
              <a:t>rights</a:t>
            </a:r>
          </a:p>
        </p:txBody>
      </p:sp>
      <p:sp>
        <p:nvSpPr>
          <p:cNvPr id="357381" name="PubRRectCallout"/>
          <p:cNvSpPr>
            <a:spLocks noEditPoints="1" noChangeArrowheads="1"/>
          </p:cNvSpPr>
          <p:nvPr/>
        </p:nvSpPr>
        <p:spPr bwMode="auto">
          <a:xfrm>
            <a:off x="0" y="1571625"/>
            <a:ext cx="1727200" cy="10715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nchor="ctr"/>
          <a:lstStyle/>
          <a:p>
            <a:pPr marL="342900" indent="-342900" algn="ctr">
              <a:spcBef>
                <a:spcPct val="20000"/>
              </a:spcBef>
              <a:defRPr/>
            </a:pPr>
            <a:r>
              <a:rPr lang="en-GB" altLang="ja-JP" sz="2400">
                <a:cs typeface="Arial" charset="0"/>
              </a:rPr>
              <a:t>GOAL</a:t>
            </a:r>
            <a:endParaRPr lang="en-US" altLang="ja-JP" sz="2600">
              <a:cs typeface="Arial" charset="0"/>
            </a:endParaRPr>
          </a:p>
        </p:txBody>
      </p:sp>
      <p:sp>
        <p:nvSpPr>
          <p:cNvPr id="357382" name="PubRRectCallout"/>
          <p:cNvSpPr>
            <a:spLocks noEditPoints="1" noChangeArrowheads="1"/>
          </p:cNvSpPr>
          <p:nvPr/>
        </p:nvSpPr>
        <p:spPr bwMode="auto">
          <a:xfrm>
            <a:off x="0" y="3000375"/>
            <a:ext cx="1798638" cy="114300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nchor="ctr"/>
          <a:lstStyle/>
          <a:p>
            <a:pPr marL="342900" indent="-342900" algn="ctr">
              <a:spcBef>
                <a:spcPct val="20000"/>
              </a:spcBef>
              <a:defRPr/>
            </a:pPr>
            <a:r>
              <a:rPr lang="en-GB" altLang="ja-JP" sz="2400" dirty="0"/>
              <a:t>PROCESS</a:t>
            </a:r>
          </a:p>
        </p:txBody>
      </p:sp>
      <p:sp>
        <p:nvSpPr>
          <p:cNvPr id="357383" name="PubRRectCallout"/>
          <p:cNvSpPr>
            <a:spLocks noEditPoints="1" noChangeArrowheads="1"/>
          </p:cNvSpPr>
          <p:nvPr/>
        </p:nvSpPr>
        <p:spPr bwMode="auto">
          <a:xfrm>
            <a:off x="0" y="4500563"/>
            <a:ext cx="1835150" cy="107156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nchor="ctr"/>
          <a:lstStyle/>
          <a:p>
            <a:pPr marL="342900" indent="-342900" algn="ctr">
              <a:spcBef>
                <a:spcPct val="20000"/>
              </a:spcBef>
              <a:defRPr/>
            </a:pPr>
            <a:r>
              <a:rPr lang="en-GB" altLang="ja-JP" sz="2400">
                <a:cs typeface="Arial" charset="0"/>
              </a:rPr>
              <a:t>OUTCOME</a:t>
            </a:r>
            <a:endParaRPr lang="en-US" altLang="ja-JP">
              <a:cs typeface="Arial" charset="0"/>
            </a:endParaRPr>
          </a:p>
        </p:txBody>
      </p:sp>
      <p:sp>
        <p:nvSpPr>
          <p:cNvPr id="28677" name="Title 7"/>
          <p:cNvSpPr>
            <a:spLocks noGrp="1"/>
          </p:cNvSpPr>
          <p:nvPr>
            <p:ph type="title" idx="4294967295"/>
          </p:nvPr>
        </p:nvSpPr>
        <p:spPr>
          <a:xfrm>
            <a:off x="611188" y="260350"/>
            <a:ext cx="8229600" cy="1143000"/>
          </a:xfrm>
        </p:spPr>
        <p:txBody>
          <a:bodyPr/>
          <a:lstStyle/>
          <a:p>
            <a:pPr algn="r" eaLnBrk="1" hangingPunct="1"/>
            <a:r>
              <a:rPr kumimoji="1" lang="en-US" altLang="ja-JP" sz="3600" b="1" smtClean="0">
                <a:cs typeface="ＭＳ Ｐゴシック"/>
              </a:rPr>
              <a:t>UN Common Understanding on HRBA</a:t>
            </a:r>
            <a:endParaRPr kumimoji="1" lang="ja-JP" altLang="en-US" sz="3600" b="1" smtClean="0">
              <a:cs typeface="ＭＳ Ｐゴシック"/>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9427" name="Rectangle 3"/>
          <p:cNvSpPr>
            <a:spLocks noChangeArrowheads="1"/>
          </p:cNvSpPr>
          <p:nvPr/>
        </p:nvSpPr>
        <p:spPr bwMode="auto">
          <a:xfrm>
            <a:off x="1547813" y="333375"/>
            <a:ext cx="7416800" cy="1871663"/>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874713" indent="-609600">
              <a:lnSpc>
                <a:spcPct val="120000"/>
              </a:lnSpc>
              <a:spcBef>
                <a:spcPct val="20000"/>
              </a:spcBef>
              <a:buClr>
                <a:srgbClr val="FF9933"/>
              </a:buClr>
              <a:buSzPct val="75000"/>
              <a:buFont typeface="Wingdings" pitchFamily="2" charset="2"/>
              <a:buAutoNum type="arabicPeriod"/>
              <a:defRPr/>
            </a:pPr>
            <a:r>
              <a:rPr lang="en-US" sz="2400" dirty="0">
                <a:effectLst>
                  <a:outerShdw blurRad="38100" dist="38100" dir="2700000" algn="tl">
                    <a:srgbClr val="C0C0C0"/>
                  </a:outerShdw>
                </a:effectLst>
                <a:latin typeface="Arial" pitchFamily="34" charset="0"/>
                <a:cs typeface="Arial" pitchFamily="34" charset="0"/>
              </a:rPr>
              <a:t>All </a:t>
            </a:r>
            <a:r>
              <a:rPr lang="en-US" sz="2400" dirty="0" err="1">
                <a:effectLst>
                  <a:outerShdw blurRad="38100" dist="38100" dir="2700000" algn="tl">
                    <a:srgbClr val="C0C0C0"/>
                  </a:outerShdw>
                </a:effectLst>
                <a:latin typeface="Arial" pitchFamily="34" charset="0"/>
                <a:cs typeface="Arial" pitchFamily="34" charset="0"/>
              </a:rPr>
              <a:t>programmes</a:t>
            </a:r>
            <a:r>
              <a:rPr lang="en-US" sz="2400" dirty="0">
                <a:effectLst>
                  <a:outerShdw blurRad="38100" dist="38100" dir="2700000" algn="tl">
                    <a:srgbClr val="C0C0C0"/>
                  </a:outerShdw>
                </a:effectLst>
                <a:latin typeface="Arial" pitchFamily="34" charset="0"/>
                <a:cs typeface="Arial" pitchFamily="34" charset="0"/>
              </a:rPr>
              <a:t> of development co-operation should further the realization of human rights as laid down in the UDHR and other international human rights instruments</a:t>
            </a:r>
            <a:r>
              <a:rPr lang="en-US" sz="2000" dirty="0">
                <a:latin typeface="Arial" pitchFamily="34" charset="0"/>
                <a:cs typeface="Times New Roman" pitchFamily="18" charset="0"/>
              </a:rPr>
              <a:t> </a:t>
            </a:r>
          </a:p>
        </p:txBody>
      </p:sp>
      <p:sp>
        <p:nvSpPr>
          <p:cNvPr id="359429" name="Rectangle 5"/>
          <p:cNvSpPr>
            <a:spLocks noChangeArrowheads="1"/>
          </p:cNvSpPr>
          <p:nvPr/>
        </p:nvSpPr>
        <p:spPr bwMode="auto">
          <a:xfrm>
            <a:off x="539750" y="2708275"/>
            <a:ext cx="8137525" cy="3025775"/>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874713" indent="-609600">
              <a:lnSpc>
                <a:spcPct val="150000"/>
              </a:lnSpc>
              <a:spcBef>
                <a:spcPct val="20000"/>
              </a:spcBef>
              <a:buClr>
                <a:srgbClr val="FFFFFF"/>
              </a:buClr>
              <a:buSzPct val="75000"/>
              <a:buFont typeface="Wingdings" pitchFamily="-112" charset="2"/>
              <a:buChar char="§"/>
              <a:defRPr/>
            </a:pPr>
            <a:r>
              <a:rPr lang="en-GB" sz="2000">
                <a:cs typeface="Arial" charset="0"/>
              </a:rPr>
              <a:t>The realization of human rights is the ultimate goal of all development programmes</a:t>
            </a:r>
            <a:endParaRPr lang="en-GB" sz="2000">
              <a:effectLst>
                <a:outerShdw blurRad="38100" dist="38100" dir="2700000" algn="tl">
                  <a:srgbClr val="C0C0C0"/>
                </a:outerShdw>
              </a:effectLst>
              <a:cs typeface="Arial" charset="0"/>
            </a:endParaRPr>
          </a:p>
          <a:p>
            <a:pPr marL="874713" indent="-609600">
              <a:lnSpc>
                <a:spcPct val="150000"/>
              </a:lnSpc>
              <a:spcBef>
                <a:spcPct val="20000"/>
              </a:spcBef>
              <a:buClr>
                <a:srgbClr val="FFFFFF"/>
              </a:buClr>
              <a:buSzPct val="75000"/>
              <a:buFont typeface="Wingdings" pitchFamily="-112" charset="2"/>
              <a:buChar char="§"/>
              <a:defRPr/>
            </a:pPr>
            <a:r>
              <a:rPr lang="en-GB" sz="2000">
                <a:effectLst>
                  <a:outerShdw blurRad="38100" dist="38100" dir="2700000" algn="tl">
                    <a:srgbClr val="C0C0C0"/>
                  </a:outerShdw>
                </a:effectLst>
                <a:cs typeface="Arial" charset="0"/>
              </a:rPr>
              <a:t>HRBA influences the identification of UN strategic priorities </a:t>
            </a:r>
            <a:endParaRPr lang="en-GB" sz="2000" b="1">
              <a:effectLst>
                <a:outerShdw blurRad="38100" dist="38100" dir="2700000" algn="tl">
                  <a:srgbClr val="C0C0C0"/>
                </a:outerShdw>
              </a:effectLst>
              <a:cs typeface="Arial" charset="0"/>
            </a:endParaRPr>
          </a:p>
          <a:p>
            <a:pPr marL="874713" indent="-609600">
              <a:lnSpc>
                <a:spcPct val="150000"/>
              </a:lnSpc>
              <a:spcBef>
                <a:spcPct val="20000"/>
              </a:spcBef>
              <a:buClr>
                <a:srgbClr val="FFFFFF"/>
              </a:buClr>
              <a:buSzPct val="75000"/>
              <a:buFont typeface="Wingdings" pitchFamily="-112" charset="2"/>
              <a:buChar char="§"/>
              <a:defRPr/>
            </a:pPr>
            <a:r>
              <a:rPr lang="en-GB" sz="2000">
                <a:effectLst>
                  <a:outerShdw blurRad="38100" dist="38100" dir="2700000" algn="tl">
                    <a:srgbClr val="C0C0C0"/>
                  </a:outerShdw>
                </a:effectLst>
                <a:cs typeface="Arial" charset="0"/>
              </a:rPr>
              <a:t>Programming is informed by the recommendations of International HR bodies and mechanisms</a:t>
            </a:r>
            <a:endParaRPr lang="en-US" sz="2000">
              <a:effectLst>
                <a:outerShdw blurRad="38100" dist="38100" dir="2700000" algn="tl">
                  <a:srgbClr val="C0C0C0"/>
                </a:outerShdw>
              </a:effectLst>
              <a:cs typeface="Arial" charset="0"/>
            </a:endParaRPr>
          </a:p>
          <a:p>
            <a:pPr marL="874713" indent="-609600">
              <a:lnSpc>
                <a:spcPct val="120000"/>
              </a:lnSpc>
              <a:spcBef>
                <a:spcPct val="20000"/>
              </a:spcBef>
              <a:buClr>
                <a:srgbClr val="FFFFFF"/>
              </a:buClr>
              <a:buSzPct val="75000"/>
              <a:buFont typeface="Wingdings" pitchFamily="-112" charset="2"/>
              <a:buNone/>
              <a:defRPr/>
            </a:pPr>
            <a:endParaRPr lang="en-US" sz="2000">
              <a:effectLst>
                <a:outerShdw blurRad="38100" dist="38100" dir="2700000" algn="tl">
                  <a:srgbClr val="C0C0C0"/>
                </a:outerShdw>
              </a:effectLst>
              <a:cs typeface="Times New Roman" pitchFamily="-112" charset="0"/>
            </a:endParaRPr>
          </a:p>
        </p:txBody>
      </p:sp>
      <p:sp>
        <p:nvSpPr>
          <p:cNvPr id="359435" name="PubRRectCallout"/>
          <p:cNvSpPr>
            <a:spLocks noEditPoints="1" noChangeArrowheads="1"/>
          </p:cNvSpPr>
          <p:nvPr/>
        </p:nvSpPr>
        <p:spPr bwMode="auto">
          <a:xfrm>
            <a:off x="323850" y="836613"/>
            <a:ext cx="1828800" cy="1524000"/>
          </a:xfrm>
          <a:custGeom>
            <a:avLst/>
            <a:gdLst>
              <a:gd name="T0" fmla="*/ 914400 w 21600"/>
              <a:gd name="T1" fmla="*/ 0 h 21600"/>
              <a:gd name="T2" fmla="*/ 0 w 21600"/>
              <a:gd name="T3" fmla="*/ 609459 h 21600"/>
              <a:gd name="T4" fmla="*/ 728726 w 21600"/>
              <a:gd name="T5" fmla="*/ 1524000 h 21600"/>
              <a:gd name="T6" fmla="*/ 914400 w 21600"/>
              <a:gd name="T7" fmla="*/ 1218988 h 21600"/>
              <a:gd name="T8" fmla="*/ 1828800 w 21600"/>
              <a:gd name="T9" fmla="*/ 609459 h 21600"/>
              <a:gd name="T10" fmla="*/ 3 60000 65536"/>
              <a:gd name="T11" fmla="*/ 2 60000 65536"/>
              <a:gd name="T12" fmla="*/ 1 60000 65536"/>
              <a:gd name="T13" fmla="*/ 1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rgbClr val="FFBE7D"/>
          </a:solidFill>
          <a:ln w="9525">
            <a:solidFill>
              <a:srgbClr val="000000"/>
            </a:solidFill>
            <a:miter lim="800000"/>
            <a:headEnd/>
            <a:tailEnd/>
          </a:ln>
          <a:effectLst>
            <a:outerShdw dist="107763" dir="2700000" algn="ctr" rotWithShape="0">
              <a:srgbClr val="808080"/>
            </a:outerShdw>
          </a:effectLst>
        </p:spPr>
        <p:txBody>
          <a:bodyPr/>
          <a:lstStyle/>
          <a:p>
            <a:pPr marL="342900" indent="-342900" algn="ctr">
              <a:lnSpc>
                <a:spcPct val="70000"/>
              </a:lnSpc>
              <a:spcBef>
                <a:spcPct val="50000"/>
              </a:spcBef>
              <a:buClr>
                <a:schemeClr val="tx2"/>
              </a:buClr>
              <a:buSzPct val="75000"/>
              <a:buFont typeface="Wingdings" pitchFamily="-112" charset="2"/>
              <a:buNone/>
              <a:defRPr/>
            </a:pPr>
            <a:endParaRPr lang="en-GB" sz="2400" b="1">
              <a:solidFill>
                <a:srgbClr val="6600FF"/>
              </a:solidFill>
              <a:cs typeface="Arial" charset="0"/>
            </a:endParaRPr>
          </a:p>
          <a:p>
            <a:pPr marL="342900" indent="-342900" algn="ctr">
              <a:lnSpc>
                <a:spcPct val="70000"/>
              </a:lnSpc>
              <a:spcBef>
                <a:spcPct val="50000"/>
              </a:spcBef>
              <a:buClr>
                <a:schemeClr val="tx2"/>
              </a:buClr>
              <a:buSzPct val="75000"/>
              <a:buFont typeface="Wingdings" pitchFamily="-112" charset="2"/>
              <a:buNone/>
              <a:defRPr/>
            </a:pPr>
            <a:r>
              <a:rPr lang="en-GB" sz="2800" b="1">
                <a:solidFill>
                  <a:srgbClr val="6600FF"/>
                </a:solidFill>
                <a:cs typeface="Arial" charset="0"/>
              </a:rPr>
              <a:t>GOAL</a:t>
            </a:r>
            <a:endParaRPr lang="en-US" sz="2800" b="1">
              <a:solidFill>
                <a:srgbClr val="6600FF"/>
              </a:solidFill>
              <a:cs typeface="Arial"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TotalTime>
  <Words>11045</Words>
  <Application>Microsoft Office PowerPoint</Application>
  <PresentationFormat>On-screen Show (4:3)</PresentationFormat>
  <Paragraphs>768</Paragraphs>
  <Slides>44</Slides>
  <Notes>44</Notes>
  <HiddenSlides>30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Office Theme</vt:lpstr>
      <vt:lpstr>Presentation</vt:lpstr>
      <vt:lpstr>Human Rights-Based Approach in the Programming Process   Session 4</vt:lpstr>
      <vt:lpstr>Session objectives</vt:lpstr>
      <vt:lpstr>Optional Exercise</vt:lpstr>
      <vt:lpstr>Five UNDAF inter-related programming principles</vt:lpstr>
      <vt:lpstr>Value of international human rights mechanisms in development work</vt:lpstr>
      <vt:lpstr>Why a human rights-based approach to development?</vt:lpstr>
      <vt:lpstr>What is a human rights-based approach?</vt:lpstr>
      <vt:lpstr>UN Common Understanding on HRBA</vt:lpstr>
      <vt:lpstr>PowerPoint Presentation</vt:lpstr>
      <vt:lpstr>2) Human rights standards and principles guide  all development cooperation and programming in all sectors and in all phases of the programming process </vt:lpstr>
      <vt:lpstr>3)  Development cooperation contributes to the development of the capacities of ‘duty-bearers’ to meet their obligations and/or of ‘rights-holders’ to claim their rights</vt:lpstr>
      <vt:lpstr>Rights-holder and Duty-bearers</vt:lpstr>
      <vt:lpstr>HRBA Basics … the Duty-Bearer/ Rights-Holder relationship</vt:lpstr>
      <vt:lpstr>Capacity Development of Rights Holders and Duty Bearers</vt:lpstr>
      <vt:lpstr>PowerPoint Presentation</vt:lpstr>
      <vt:lpstr>Exercise</vt:lpstr>
      <vt:lpstr>PowerPoint Presentation</vt:lpstr>
      <vt:lpstr>Human Rights Standards</vt:lpstr>
      <vt:lpstr>Human rights obligations</vt:lpstr>
      <vt:lpstr>Social and Economic Rights Standards </vt:lpstr>
      <vt:lpstr>     Example: General Comment 13 the right to education: </vt:lpstr>
      <vt:lpstr>Example: Right to Adequate Housing (art 11 ICESCR)</vt:lpstr>
      <vt:lpstr>Example: Right to Decent Work</vt:lpstr>
      <vt:lpstr>Human Rights Principles</vt:lpstr>
      <vt:lpstr>Group Exercise</vt:lpstr>
      <vt:lpstr>Group Work Option 1</vt:lpstr>
      <vt:lpstr>Option 2</vt:lpstr>
      <vt:lpstr>Universality and inalienability</vt:lpstr>
      <vt:lpstr>Indivisibility and interrelatedness</vt:lpstr>
      <vt:lpstr>Equality and Non discrimination</vt:lpstr>
      <vt:lpstr>Equality and non-discrimination</vt:lpstr>
      <vt:lpstr>Participation and Inclusion</vt:lpstr>
      <vt:lpstr>Accountability and the Rule of Law</vt:lpstr>
      <vt:lpstr>Accountability and the Rule of Law</vt:lpstr>
      <vt:lpstr>Accountability and the Rule of Law </vt:lpstr>
      <vt:lpstr>HR standards and principles</vt:lpstr>
      <vt:lpstr>Thematic Examples of HRBA</vt:lpstr>
      <vt:lpstr>Examples on Strengthening Local Development Planning in BiH</vt:lpstr>
      <vt:lpstr>PowerPoint Presentation</vt:lpstr>
      <vt:lpstr>PowerPoint Presentation</vt:lpstr>
      <vt:lpstr>Examples on girls education</vt:lpstr>
      <vt:lpstr>Include other examples…</vt:lpstr>
      <vt:lpstr>Group exercise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26</cp:revision>
  <dcterms:created xsi:type="dcterms:W3CDTF">2011-03-08T14:42:32Z</dcterms:created>
  <dcterms:modified xsi:type="dcterms:W3CDTF">2011-03-19T17:15:32Z</dcterms:modified>
</cp:coreProperties>
</file>